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68" r:id="rId15"/>
    <p:sldId id="270" r:id="rId16"/>
    <p:sldId id="275" r:id="rId17"/>
    <p:sldId id="274"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AC397F-3FB5-4DF7-A789-5C91DE24408F}" v="1" dt="2025-03-27T12:01:29.3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97AC397F-3FB5-4DF7-A789-5C91DE24408F}"/>
    <pc:docChg chg="undo custSel modSld">
      <pc:chgData name="müjdat güngör" userId="509983f38f34a117" providerId="LiveId" clId="{97AC397F-3FB5-4DF7-A789-5C91DE24408F}" dt="2025-03-11T21:19:17.912" v="1409" actId="20577"/>
      <pc:docMkLst>
        <pc:docMk/>
      </pc:docMkLst>
      <pc:sldChg chg="modSp mod">
        <pc:chgData name="müjdat güngör" userId="509983f38f34a117" providerId="LiveId" clId="{97AC397F-3FB5-4DF7-A789-5C91DE24408F}" dt="2025-03-11T21:10:09.988" v="1402" actId="120"/>
        <pc:sldMkLst>
          <pc:docMk/>
          <pc:sldMk cId="3084432494" sldId="257"/>
        </pc:sldMkLst>
        <pc:spChg chg="mod">
          <ac:chgData name="müjdat güngör" userId="509983f38f34a117" providerId="LiveId" clId="{97AC397F-3FB5-4DF7-A789-5C91DE24408F}" dt="2025-03-11T21:10:09.988" v="1402" actId="120"/>
          <ac:spMkLst>
            <pc:docMk/>
            <pc:sldMk cId="3084432494" sldId="257"/>
            <ac:spMk id="5" creationId="{340CE270-3C0D-DAD1-CE71-6BA0B3AAAD34}"/>
          </ac:spMkLst>
        </pc:spChg>
        <pc:spChg chg="mod">
          <ac:chgData name="müjdat güngör" userId="509983f38f34a117" providerId="LiveId" clId="{97AC397F-3FB5-4DF7-A789-5C91DE24408F}" dt="2025-03-11T20:27:24.346" v="11" actId="20577"/>
          <ac:spMkLst>
            <pc:docMk/>
            <pc:sldMk cId="3084432494" sldId="257"/>
            <ac:spMk id="7" creationId="{777EB7E0-45A6-198A-C7B2-B9EC96E808B3}"/>
          </ac:spMkLst>
        </pc:spChg>
      </pc:sldChg>
      <pc:sldChg chg="modSp mod">
        <pc:chgData name="müjdat güngör" userId="509983f38f34a117" providerId="LiveId" clId="{97AC397F-3FB5-4DF7-A789-5C91DE24408F}" dt="2025-03-11T20:41:00.146" v="229" actId="313"/>
        <pc:sldMkLst>
          <pc:docMk/>
          <pc:sldMk cId="2923972695" sldId="258"/>
        </pc:sldMkLst>
        <pc:spChg chg="mod">
          <ac:chgData name="müjdat güngör" userId="509983f38f34a117" providerId="LiveId" clId="{97AC397F-3FB5-4DF7-A789-5C91DE24408F}" dt="2025-03-11T20:41:00.146" v="229" actId="313"/>
          <ac:spMkLst>
            <pc:docMk/>
            <pc:sldMk cId="2923972695" sldId="258"/>
            <ac:spMk id="3" creationId="{C99A05A9-2A6B-C29A-2421-F951B29ED58E}"/>
          </ac:spMkLst>
        </pc:spChg>
      </pc:sldChg>
      <pc:sldChg chg="addSp delSp modSp mod">
        <pc:chgData name="müjdat güngör" userId="509983f38f34a117" providerId="LiveId" clId="{97AC397F-3FB5-4DF7-A789-5C91DE24408F}" dt="2025-03-11T20:38:44.977" v="194" actId="20577"/>
        <pc:sldMkLst>
          <pc:docMk/>
          <pc:sldMk cId="1878790644" sldId="259"/>
        </pc:sldMkLst>
        <pc:spChg chg="mod">
          <ac:chgData name="müjdat güngör" userId="509983f38f34a117" providerId="LiveId" clId="{97AC397F-3FB5-4DF7-A789-5C91DE24408F}" dt="2025-03-11T20:35:20.723" v="156" actId="6549"/>
          <ac:spMkLst>
            <pc:docMk/>
            <pc:sldMk cId="1878790644" sldId="259"/>
            <ac:spMk id="3" creationId="{86A7E1EA-C0B9-6AD6-46C0-347770A9C0F4}"/>
          </ac:spMkLst>
        </pc:spChg>
        <pc:spChg chg="add mod">
          <ac:chgData name="müjdat güngör" userId="509983f38f34a117" providerId="LiveId" clId="{97AC397F-3FB5-4DF7-A789-5C91DE24408F}" dt="2025-03-11T20:38:44.977" v="194" actId="20577"/>
          <ac:spMkLst>
            <pc:docMk/>
            <pc:sldMk cId="1878790644" sldId="259"/>
            <ac:spMk id="7" creationId="{0ED452DA-2216-4CA8-7467-4AD51C4AF67C}"/>
          </ac:spMkLst>
        </pc:spChg>
      </pc:sldChg>
      <pc:sldChg chg="delSp modSp mod">
        <pc:chgData name="müjdat güngör" userId="509983f38f34a117" providerId="LiveId" clId="{97AC397F-3FB5-4DF7-A789-5C91DE24408F}" dt="2025-03-11T20:34:59.846" v="154" actId="14100"/>
        <pc:sldMkLst>
          <pc:docMk/>
          <pc:sldMk cId="2709958224" sldId="260"/>
        </pc:sldMkLst>
        <pc:spChg chg="mod">
          <ac:chgData name="müjdat güngör" userId="509983f38f34a117" providerId="LiveId" clId="{97AC397F-3FB5-4DF7-A789-5C91DE24408F}" dt="2025-03-11T20:34:59.846" v="154" actId="14100"/>
          <ac:spMkLst>
            <pc:docMk/>
            <pc:sldMk cId="2709958224" sldId="260"/>
            <ac:spMk id="3" creationId="{100D8102-0F28-8E87-9C4B-668CC85598C6}"/>
          </ac:spMkLst>
        </pc:spChg>
      </pc:sldChg>
      <pc:sldChg chg="modSp mod">
        <pc:chgData name="müjdat güngör" userId="509983f38f34a117" providerId="LiveId" clId="{97AC397F-3FB5-4DF7-A789-5C91DE24408F}" dt="2025-03-11T20:32:37.737" v="134" actId="20577"/>
        <pc:sldMkLst>
          <pc:docMk/>
          <pc:sldMk cId="1100933785" sldId="261"/>
        </pc:sldMkLst>
        <pc:spChg chg="mod">
          <ac:chgData name="müjdat güngör" userId="509983f38f34a117" providerId="LiveId" clId="{97AC397F-3FB5-4DF7-A789-5C91DE24408F}" dt="2025-03-11T20:32:37.737" v="134" actId="20577"/>
          <ac:spMkLst>
            <pc:docMk/>
            <pc:sldMk cId="1100933785" sldId="261"/>
            <ac:spMk id="3" creationId="{6DF999E4-40CF-4A3B-9CA3-6EA7117B7270}"/>
          </ac:spMkLst>
        </pc:spChg>
      </pc:sldChg>
      <pc:sldChg chg="modSp mod">
        <pc:chgData name="müjdat güngör" userId="509983f38f34a117" providerId="LiveId" clId="{97AC397F-3FB5-4DF7-A789-5C91DE24408F}" dt="2025-03-11T20:29:01.662" v="34" actId="20577"/>
        <pc:sldMkLst>
          <pc:docMk/>
          <pc:sldMk cId="2955570530" sldId="262"/>
        </pc:sldMkLst>
        <pc:spChg chg="mod">
          <ac:chgData name="müjdat güngör" userId="509983f38f34a117" providerId="LiveId" clId="{97AC397F-3FB5-4DF7-A789-5C91DE24408F}" dt="2025-03-11T20:29:01.662" v="34" actId="20577"/>
          <ac:spMkLst>
            <pc:docMk/>
            <pc:sldMk cId="2955570530" sldId="262"/>
            <ac:spMk id="3" creationId="{80AB29F6-8FC3-38C0-4793-0E119E7549C9}"/>
          </ac:spMkLst>
        </pc:spChg>
      </pc:sldChg>
      <pc:sldChg chg="addSp modSp mod">
        <pc:chgData name="müjdat güngör" userId="509983f38f34a117" providerId="LiveId" clId="{97AC397F-3FB5-4DF7-A789-5C91DE24408F}" dt="2025-03-11T20:56:34.145" v="538" actId="1076"/>
        <pc:sldMkLst>
          <pc:docMk/>
          <pc:sldMk cId="4186204392" sldId="263"/>
        </pc:sldMkLst>
        <pc:spChg chg="mod">
          <ac:chgData name="müjdat güngör" userId="509983f38f34a117" providerId="LiveId" clId="{97AC397F-3FB5-4DF7-A789-5C91DE24408F}" dt="2025-03-11T20:36:02.227" v="168" actId="6549"/>
          <ac:spMkLst>
            <pc:docMk/>
            <pc:sldMk cId="4186204392" sldId="263"/>
            <ac:spMk id="3" creationId="{D76AF165-833B-57A3-EBEF-C0C5C39406C1}"/>
          </ac:spMkLst>
        </pc:spChg>
        <pc:spChg chg="add mod">
          <ac:chgData name="müjdat güngör" userId="509983f38f34a117" providerId="LiveId" clId="{97AC397F-3FB5-4DF7-A789-5C91DE24408F}" dt="2025-03-11T20:56:22.054" v="537" actId="20577"/>
          <ac:spMkLst>
            <pc:docMk/>
            <pc:sldMk cId="4186204392" sldId="263"/>
            <ac:spMk id="9" creationId="{CCE352B5-2572-D20A-E027-C10DD311CA55}"/>
          </ac:spMkLst>
        </pc:spChg>
        <pc:picChg chg="add mod">
          <ac:chgData name="müjdat güngör" userId="509983f38f34a117" providerId="LiveId" clId="{97AC397F-3FB5-4DF7-A789-5C91DE24408F}" dt="2025-03-11T20:56:34.145" v="538" actId="1076"/>
          <ac:picMkLst>
            <pc:docMk/>
            <pc:sldMk cId="4186204392" sldId="263"/>
            <ac:picMk id="5" creationId="{48FC7D8B-0D42-8FE1-26E4-1BCF0E8FEB5D}"/>
          </ac:picMkLst>
        </pc:picChg>
        <pc:picChg chg="add mod">
          <ac:chgData name="müjdat güngör" userId="509983f38f34a117" providerId="LiveId" clId="{97AC397F-3FB5-4DF7-A789-5C91DE24408F}" dt="2025-03-11T20:55:06.755" v="520" actId="1076"/>
          <ac:picMkLst>
            <pc:docMk/>
            <pc:sldMk cId="4186204392" sldId="263"/>
            <ac:picMk id="7" creationId="{0B83F43A-4D11-694E-768E-4A606F12F8ED}"/>
          </ac:picMkLst>
        </pc:picChg>
      </pc:sldChg>
      <pc:sldChg chg="modSp mod">
        <pc:chgData name="müjdat güngör" userId="509983f38f34a117" providerId="LiveId" clId="{97AC397F-3FB5-4DF7-A789-5C91DE24408F}" dt="2025-03-11T20:53:45.370" v="513" actId="313"/>
        <pc:sldMkLst>
          <pc:docMk/>
          <pc:sldMk cId="3407320959" sldId="264"/>
        </pc:sldMkLst>
        <pc:spChg chg="mod">
          <ac:chgData name="müjdat güngör" userId="509983f38f34a117" providerId="LiveId" clId="{97AC397F-3FB5-4DF7-A789-5C91DE24408F}" dt="2025-03-11T20:53:45.370" v="513" actId="313"/>
          <ac:spMkLst>
            <pc:docMk/>
            <pc:sldMk cId="3407320959" sldId="264"/>
            <ac:spMk id="7" creationId="{B3779774-862B-0A1E-034B-F9C991C686DD}"/>
          </ac:spMkLst>
        </pc:spChg>
      </pc:sldChg>
      <pc:sldChg chg="addSp modSp mod">
        <pc:chgData name="müjdat güngör" userId="509983f38f34a117" providerId="LiveId" clId="{97AC397F-3FB5-4DF7-A789-5C91DE24408F}" dt="2025-03-11T20:52:25.552" v="503" actId="20577"/>
        <pc:sldMkLst>
          <pc:docMk/>
          <pc:sldMk cId="631973403" sldId="265"/>
        </pc:sldMkLst>
        <pc:spChg chg="mod">
          <ac:chgData name="müjdat güngör" userId="509983f38f34a117" providerId="LiveId" clId="{97AC397F-3FB5-4DF7-A789-5C91DE24408F}" dt="2025-03-11T20:52:25.552" v="503" actId="20577"/>
          <ac:spMkLst>
            <pc:docMk/>
            <pc:sldMk cId="631973403" sldId="265"/>
            <ac:spMk id="9" creationId="{A1B8B465-9A6A-6044-0F83-10C2C2F999F5}"/>
          </ac:spMkLst>
        </pc:spChg>
        <pc:picChg chg="add mod">
          <ac:chgData name="müjdat güngör" userId="509983f38f34a117" providerId="LiveId" clId="{97AC397F-3FB5-4DF7-A789-5C91DE24408F}" dt="2025-03-11T20:52:16.378" v="490" actId="1076"/>
          <ac:picMkLst>
            <pc:docMk/>
            <pc:sldMk cId="631973403" sldId="265"/>
            <ac:picMk id="11" creationId="{92578B78-C33A-329F-8702-13AE9BDF999C}"/>
          </ac:picMkLst>
        </pc:picChg>
      </pc:sldChg>
      <pc:sldChg chg="addSp delSp modSp mod">
        <pc:chgData name="müjdat güngör" userId="509983f38f34a117" providerId="LiveId" clId="{97AC397F-3FB5-4DF7-A789-5C91DE24408F}" dt="2025-03-11T20:47:59.503" v="346" actId="20577"/>
        <pc:sldMkLst>
          <pc:docMk/>
          <pc:sldMk cId="1703066600" sldId="266"/>
        </pc:sldMkLst>
        <pc:spChg chg="mod">
          <ac:chgData name="müjdat güngör" userId="509983f38f34a117" providerId="LiveId" clId="{97AC397F-3FB5-4DF7-A789-5C91DE24408F}" dt="2025-03-11T20:47:59.503" v="346" actId="20577"/>
          <ac:spMkLst>
            <pc:docMk/>
            <pc:sldMk cId="1703066600" sldId="266"/>
            <ac:spMk id="5" creationId="{9323ED9F-5EB2-B572-10CE-A8A7164017DC}"/>
          </ac:spMkLst>
        </pc:spChg>
        <pc:picChg chg="add mod">
          <ac:chgData name="müjdat güngör" userId="509983f38f34a117" providerId="LiveId" clId="{97AC397F-3FB5-4DF7-A789-5C91DE24408F}" dt="2025-03-11T20:45:15.358" v="271" actId="14100"/>
          <ac:picMkLst>
            <pc:docMk/>
            <pc:sldMk cId="1703066600" sldId="266"/>
            <ac:picMk id="9" creationId="{CC6CC58F-0B72-CD33-D165-D7AF766C7EC7}"/>
          </ac:picMkLst>
        </pc:picChg>
        <pc:picChg chg="add mod">
          <ac:chgData name="müjdat güngör" userId="509983f38f34a117" providerId="LiveId" clId="{97AC397F-3FB5-4DF7-A789-5C91DE24408F}" dt="2025-03-11T20:46:05.230" v="296" actId="14100"/>
          <ac:picMkLst>
            <pc:docMk/>
            <pc:sldMk cId="1703066600" sldId="266"/>
            <ac:picMk id="11" creationId="{F78C072A-CEF5-3BF8-8E9E-E7F99E9967BA}"/>
          </ac:picMkLst>
        </pc:picChg>
        <pc:picChg chg="add mod">
          <ac:chgData name="müjdat güngör" userId="509983f38f34a117" providerId="LiveId" clId="{97AC397F-3FB5-4DF7-A789-5C91DE24408F}" dt="2025-03-11T20:46:56.348" v="319" actId="14100"/>
          <ac:picMkLst>
            <pc:docMk/>
            <pc:sldMk cId="1703066600" sldId="266"/>
            <ac:picMk id="13" creationId="{0D4A7DB2-5D0C-357D-729F-D7A7E37E6E82}"/>
          </ac:picMkLst>
        </pc:picChg>
        <pc:picChg chg="add mod">
          <ac:chgData name="müjdat güngör" userId="509983f38f34a117" providerId="LiveId" clId="{97AC397F-3FB5-4DF7-A789-5C91DE24408F}" dt="2025-03-11T20:47:55.494" v="339" actId="14100"/>
          <ac:picMkLst>
            <pc:docMk/>
            <pc:sldMk cId="1703066600" sldId="266"/>
            <ac:picMk id="15" creationId="{A200F33F-452C-AABB-283C-B91E38C93F3F}"/>
          </ac:picMkLst>
        </pc:picChg>
      </pc:sldChg>
      <pc:sldChg chg="addSp delSp modSp mod">
        <pc:chgData name="müjdat güngör" userId="509983f38f34a117" providerId="LiveId" clId="{97AC397F-3FB5-4DF7-A789-5C91DE24408F}" dt="2025-03-11T20:43:32.879" v="264" actId="20577"/>
        <pc:sldMkLst>
          <pc:docMk/>
          <pc:sldMk cId="314636056" sldId="267"/>
        </pc:sldMkLst>
        <pc:spChg chg="mod">
          <ac:chgData name="müjdat güngör" userId="509983f38f34a117" providerId="LiveId" clId="{97AC397F-3FB5-4DF7-A789-5C91DE24408F}" dt="2025-03-11T20:35:35.938" v="160" actId="6549"/>
          <ac:spMkLst>
            <pc:docMk/>
            <pc:sldMk cId="314636056" sldId="267"/>
            <ac:spMk id="7" creationId="{08D21229-A180-5D41-4412-DE787FF5EDC7}"/>
          </ac:spMkLst>
        </pc:spChg>
        <pc:spChg chg="add mod">
          <ac:chgData name="müjdat güngör" userId="509983f38f34a117" providerId="LiveId" clId="{97AC397F-3FB5-4DF7-A789-5C91DE24408F}" dt="2025-03-11T20:43:32.879" v="264" actId="20577"/>
          <ac:spMkLst>
            <pc:docMk/>
            <pc:sldMk cId="314636056" sldId="267"/>
            <ac:spMk id="11" creationId="{0EBEB695-0F7C-23DB-7749-164136AF1D59}"/>
          </ac:spMkLst>
        </pc:spChg>
      </pc:sldChg>
      <pc:sldChg chg="modSp mod">
        <pc:chgData name="müjdat güngör" userId="509983f38f34a117" providerId="LiveId" clId="{97AC397F-3FB5-4DF7-A789-5C91DE24408F}" dt="2025-03-11T21:19:17.912" v="1409" actId="20577"/>
        <pc:sldMkLst>
          <pc:docMk/>
          <pc:sldMk cId="1575552908" sldId="268"/>
        </pc:sldMkLst>
        <pc:spChg chg="mod">
          <ac:chgData name="müjdat güngör" userId="509983f38f34a117" providerId="LiveId" clId="{97AC397F-3FB5-4DF7-A789-5C91DE24408F}" dt="2025-03-11T21:19:17.912" v="1409" actId="20577"/>
          <ac:spMkLst>
            <pc:docMk/>
            <pc:sldMk cId="1575552908" sldId="268"/>
            <ac:spMk id="3" creationId="{928453E1-50A7-BEB0-DB95-0FA282243789}"/>
          </ac:spMkLst>
        </pc:spChg>
      </pc:sldChg>
      <pc:sldChg chg="addSp delSp modSp mod">
        <pc:chgData name="müjdat güngör" userId="509983f38f34a117" providerId="LiveId" clId="{97AC397F-3FB5-4DF7-A789-5C91DE24408F}" dt="2025-03-11T21:17:59.021" v="1408" actId="313"/>
        <pc:sldMkLst>
          <pc:docMk/>
          <pc:sldMk cId="3151166683" sldId="269"/>
        </pc:sldMkLst>
        <pc:spChg chg="mod">
          <ac:chgData name="müjdat güngör" userId="509983f38f34a117" providerId="LiveId" clId="{97AC397F-3FB5-4DF7-A789-5C91DE24408F}" dt="2025-03-11T21:17:59.021" v="1408" actId="313"/>
          <ac:spMkLst>
            <pc:docMk/>
            <pc:sldMk cId="3151166683" sldId="269"/>
            <ac:spMk id="3" creationId="{BA9B5CAE-DB11-246D-65A3-5C8A4B4FC402}"/>
          </ac:spMkLst>
        </pc:spChg>
        <pc:spChg chg="add mod">
          <ac:chgData name="müjdat güngör" userId="509983f38f34a117" providerId="LiveId" clId="{97AC397F-3FB5-4DF7-A789-5C91DE24408F}" dt="2025-03-11T20:59:50.025" v="566" actId="14100"/>
          <ac:spMkLst>
            <pc:docMk/>
            <pc:sldMk cId="3151166683" sldId="269"/>
            <ac:spMk id="11" creationId="{FE2E4ED1-32BA-BDD1-4429-A33DB2121247}"/>
          </ac:spMkLst>
        </pc:spChg>
        <pc:picChg chg="add mod">
          <ac:chgData name="müjdat güngör" userId="509983f38f34a117" providerId="LiveId" clId="{97AC397F-3FB5-4DF7-A789-5C91DE24408F}" dt="2025-03-11T20:59:31.125" v="563" actId="14100"/>
          <ac:picMkLst>
            <pc:docMk/>
            <pc:sldMk cId="3151166683" sldId="269"/>
            <ac:picMk id="9" creationId="{404ED0E5-C4DF-39FE-FB05-84226C5D4F06}"/>
          </ac:picMkLst>
        </pc:picChg>
      </pc:sldChg>
      <pc:sldChg chg="modSp mod">
        <pc:chgData name="müjdat güngör" userId="509983f38f34a117" providerId="LiveId" clId="{97AC397F-3FB5-4DF7-A789-5C91DE24408F}" dt="2025-03-11T21:08:49.966" v="1400" actId="313"/>
        <pc:sldMkLst>
          <pc:docMk/>
          <pc:sldMk cId="2044530350" sldId="270"/>
        </pc:sldMkLst>
        <pc:spChg chg="mod">
          <ac:chgData name="müjdat güngör" userId="509983f38f34a117" providerId="LiveId" clId="{97AC397F-3FB5-4DF7-A789-5C91DE24408F}" dt="2025-03-11T21:08:49.966" v="1400" actId="313"/>
          <ac:spMkLst>
            <pc:docMk/>
            <pc:sldMk cId="2044530350" sldId="270"/>
            <ac:spMk id="9" creationId="{1447CA52-7CBF-1741-439F-7DF4DCD861A7}"/>
          </ac:spMkLst>
        </pc:spChg>
      </pc:sldChg>
      <pc:sldChg chg="modSp mod">
        <pc:chgData name="müjdat güngör" userId="509983f38f34a117" providerId="LiveId" clId="{97AC397F-3FB5-4DF7-A789-5C91DE24408F}" dt="2025-03-11T21:08:31.889" v="1394" actId="20577"/>
        <pc:sldMkLst>
          <pc:docMk/>
          <pc:sldMk cId="4276324696" sldId="274"/>
        </pc:sldMkLst>
        <pc:spChg chg="mod">
          <ac:chgData name="müjdat güngör" userId="509983f38f34a117" providerId="LiveId" clId="{97AC397F-3FB5-4DF7-A789-5C91DE24408F}" dt="2025-03-11T21:08:31.889" v="1394" actId="20577"/>
          <ac:spMkLst>
            <pc:docMk/>
            <pc:sldMk cId="4276324696" sldId="274"/>
            <ac:spMk id="3" creationId="{AB8FFF2D-877B-41C6-E829-CBD0ABAA45AD}"/>
          </ac:spMkLst>
        </pc:spChg>
      </pc:sldChg>
      <pc:sldChg chg="modSp mod">
        <pc:chgData name="müjdat güngör" userId="509983f38f34a117" providerId="LiveId" clId="{97AC397F-3FB5-4DF7-A789-5C91DE24408F}" dt="2025-03-11T21:06:28.021" v="1142" actId="20577"/>
        <pc:sldMkLst>
          <pc:docMk/>
          <pc:sldMk cId="987312126" sldId="275"/>
        </pc:sldMkLst>
        <pc:spChg chg="mod">
          <ac:chgData name="müjdat güngör" userId="509983f38f34a117" providerId="LiveId" clId="{97AC397F-3FB5-4DF7-A789-5C91DE24408F}" dt="2025-03-11T21:06:28.021" v="1142" actId="20577"/>
          <ac:spMkLst>
            <pc:docMk/>
            <pc:sldMk cId="987312126" sldId="275"/>
            <ac:spMk id="3" creationId="{D315A8E9-3DB5-A82B-1181-B29E957E755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27.03.2025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27.03.2025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71600" y="493776"/>
            <a:ext cx="7770114" cy="923330"/>
          </a:xfrm>
          <a:prstGeom prst="rect">
            <a:avLst/>
          </a:prstGeom>
          <a:noFill/>
        </p:spPr>
        <p:txBody>
          <a:bodyPr wrap="square">
            <a:spAutoFit/>
          </a:bodyPr>
          <a:lstStyle/>
          <a:p>
            <a:endParaRPr lang="tr-TR" dirty="0"/>
          </a:p>
          <a:p>
            <a:br>
              <a:rPr lang="tr-TR" dirty="0"/>
            </a:br>
            <a:endParaRPr lang="tr-TR" dirty="0"/>
          </a:p>
        </p:txBody>
      </p:sp>
      <p:sp>
        <p:nvSpPr>
          <p:cNvPr id="9" name="Metin kutusu 8">
            <a:extLst>
              <a:ext uri="{FF2B5EF4-FFF2-40B4-BE49-F238E27FC236}">
                <a16:creationId xmlns:a16="http://schemas.microsoft.com/office/drawing/2014/main" id="{A1B8B465-9A6A-6044-0F83-10C2C2F999F5}"/>
              </a:ext>
            </a:extLst>
          </p:cNvPr>
          <p:cNvSpPr txBox="1"/>
          <p:nvPr/>
        </p:nvSpPr>
        <p:spPr>
          <a:xfrm>
            <a:off x="576072" y="256032"/>
            <a:ext cx="10049256" cy="2308324"/>
          </a:xfrm>
          <a:prstGeom prst="rect">
            <a:avLst/>
          </a:prstGeom>
          <a:noFill/>
        </p:spPr>
        <p:txBody>
          <a:bodyPr wrap="square">
            <a:spAutoFit/>
          </a:bodyPr>
          <a:lstStyle/>
          <a:p>
            <a:pPr algn="just"/>
            <a:br>
              <a:rPr lang="tr-TR" dirty="0"/>
            </a:br>
            <a:r>
              <a:rPr lang="tr-TR" sz="1800" b="0" i="0" dirty="0">
                <a:solidFill>
                  <a:srgbClr val="000000"/>
                </a:solidFill>
                <a:effectLst/>
                <a:latin typeface="Times New Roman" panose="02020603050405020304" pitchFamily="18" charset="0"/>
              </a:rPr>
              <a:t>Görüleceği üzere tablo 1 sonuç sütunu ile tablo2 ile özdeştir. O halde tekraren bileşik önerme en az bir “yanlış” değeri aldığından “geçersiz”, en az bir “doğru” değeri aldığı için “</a:t>
            </a:r>
            <a:r>
              <a:rPr lang="tr-TR" sz="1800" b="0" i="0" dirty="0" err="1">
                <a:solidFill>
                  <a:srgbClr val="000000"/>
                </a:solidFill>
                <a:effectLst/>
                <a:latin typeface="Times New Roman" panose="02020603050405020304" pitchFamily="18" charset="0"/>
              </a:rPr>
              <a:t>tutarlı”dır</a:t>
            </a:r>
            <a:r>
              <a:rPr lang="tr-TR" sz="1800" b="0" i="0" dirty="0">
                <a:solidFill>
                  <a:srgbClr val="000000"/>
                </a:solidFill>
                <a:effectLst/>
                <a:latin typeface="Times New Roman" panose="02020603050405020304" pitchFamily="18" charset="0"/>
              </a:rPr>
              <a:t>.</a:t>
            </a:r>
          </a:p>
          <a:p>
            <a:pPr algn="just"/>
            <a:endParaRPr lang="tr-TR" dirty="0">
              <a:solidFill>
                <a:srgbClr val="000000"/>
              </a:solidFill>
              <a:latin typeface="Times New Roman" panose="02020603050405020304" pitchFamily="18" charset="0"/>
            </a:endParaRPr>
          </a:p>
          <a:p>
            <a:r>
              <a:rPr lang="tr-TR" dirty="0"/>
              <a:t>                                                                                       Tablo 1                       Tablo 2</a:t>
            </a:r>
            <a:br>
              <a:rPr lang="tr-TR" dirty="0"/>
            </a:br>
            <a:br>
              <a:rPr lang="tr-TR" dirty="0"/>
            </a:br>
            <a:br>
              <a:rPr lang="tr-TR" dirty="0"/>
            </a:br>
            <a:endParaRPr lang="tr-TR" dirty="0"/>
          </a:p>
        </p:txBody>
      </p:sp>
      <p:pic>
        <p:nvPicPr>
          <p:cNvPr id="11" name="Resim 10">
            <a:extLst>
              <a:ext uri="{FF2B5EF4-FFF2-40B4-BE49-F238E27FC236}">
                <a16:creationId xmlns:a16="http://schemas.microsoft.com/office/drawing/2014/main" id="{92578B78-C33A-329F-8702-13AE9BDF999C}"/>
              </a:ext>
            </a:extLst>
          </p:cNvPr>
          <p:cNvPicPr>
            <a:picLocks noChangeAspect="1"/>
          </p:cNvPicPr>
          <p:nvPr/>
        </p:nvPicPr>
        <p:blipFill>
          <a:blip r:embed="rId2"/>
          <a:stretch>
            <a:fillRect/>
          </a:stretch>
        </p:blipFill>
        <p:spPr>
          <a:xfrm>
            <a:off x="4107751" y="1745448"/>
            <a:ext cx="2859977" cy="2548197"/>
          </a:xfrm>
          <a:prstGeom prst="rect">
            <a:avLst/>
          </a:prstGeom>
        </p:spPr>
      </p:pic>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B3779774-862B-0A1E-034B-F9C991C686DD}"/>
              </a:ext>
            </a:extLst>
          </p:cNvPr>
          <p:cNvSpPr txBox="1"/>
          <p:nvPr/>
        </p:nvSpPr>
        <p:spPr>
          <a:xfrm>
            <a:off x="804672" y="320040"/>
            <a:ext cx="9573768" cy="2862322"/>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Kıyas Denetlemesi</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Örnek 2</a:t>
            </a:r>
          </a:p>
          <a:p>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Cambria Math" panose="02040503050406030204" pitchFamily="18" charset="0"/>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p>
          <a:p>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örnek kıyasında en çok geçen terim “</a:t>
            </a:r>
            <a:r>
              <a:rPr lang="tr-TR" sz="1800" b="0" i="0" dirty="0" err="1">
                <a:solidFill>
                  <a:srgbClr val="000000"/>
                </a:solidFill>
                <a:effectLst/>
                <a:latin typeface="Times New Roman" panose="02020603050405020304" pitchFamily="18" charset="0"/>
              </a:rPr>
              <a:t>q”dur</a:t>
            </a:r>
            <a:r>
              <a:rPr lang="tr-TR" sz="1800" b="0" i="0" dirty="0">
                <a:solidFill>
                  <a:srgbClr val="000000"/>
                </a:solidFill>
                <a:effectLst/>
                <a:latin typeface="Times New Roman" panose="02020603050405020304" pitchFamily="18" charset="0"/>
              </a:rPr>
              <a:t>. O halde ifade, üzerindeki “</a:t>
            </a:r>
            <a:r>
              <a:rPr lang="tr-TR" sz="1800" b="0" i="0" dirty="0" err="1">
                <a:solidFill>
                  <a:srgbClr val="000000"/>
                </a:solidFill>
                <a:effectLst/>
                <a:latin typeface="Times New Roman" panose="02020603050405020304" pitchFamily="18" charset="0"/>
              </a:rPr>
              <a:t>q”ya</a:t>
            </a:r>
            <a:r>
              <a:rPr lang="tr-TR" sz="1800" b="0" i="0" dirty="0">
                <a:solidFill>
                  <a:srgbClr val="000000"/>
                </a:solidFill>
                <a:effectLst/>
                <a:latin typeface="Times New Roman" panose="02020603050405020304" pitchFamily="18" charset="0"/>
              </a:rPr>
              <a:t> önce “D” daha sonra “Y” değeri verilerek (ihtiyaç halinde diğer terimlere de doğruluk değerleri verilmesi suretiyle) bir doğruluk değeri elde edilene kadar sadeleştirilecektir:</a:t>
            </a:r>
            <a:r>
              <a:rPr lang="tr-TR" dirty="0"/>
              <a:t> </a:t>
            </a:r>
            <a:br>
              <a:rPr lang="tr-TR" dirty="0"/>
            </a:br>
            <a:endParaRPr lang="tr-TR" dirty="0"/>
          </a:p>
        </p:txBody>
      </p:sp>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96696" y="466345"/>
            <a:ext cx="9555480" cy="1477328"/>
          </a:xfrm>
          <a:prstGeom prst="rect">
            <a:avLst/>
          </a:prstGeom>
          <a:noFill/>
        </p:spPr>
        <p:txBody>
          <a:bodyPr wrap="square">
            <a:spAutoFit/>
          </a:bodyPr>
          <a:lstStyle/>
          <a:p>
            <a:br>
              <a:rPr lang="tr-TR" dirty="0"/>
            </a:br>
            <a:br>
              <a:rPr lang="tr-TR" dirty="0"/>
            </a:br>
            <a:endParaRPr lang="tr-TR" sz="1800" b="0" i="0" dirty="0">
              <a:solidFill>
                <a:srgbClr val="000000"/>
              </a:solidFill>
              <a:effectLst/>
              <a:latin typeface="Times New Roman" panose="02020603050405020304" pitchFamily="18" charset="0"/>
            </a:endParaRPr>
          </a:p>
          <a:p>
            <a:pPr algn="just"/>
            <a:br>
              <a:rPr lang="tr-TR" dirty="0"/>
            </a:br>
            <a:endParaRPr lang="tr-TR" dirty="0"/>
          </a:p>
        </p:txBody>
      </p:sp>
      <p:pic>
        <p:nvPicPr>
          <p:cNvPr id="5" name="Resim 4">
            <a:extLst>
              <a:ext uri="{FF2B5EF4-FFF2-40B4-BE49-F238E27FC236}">
                <a16:creationId xmlns:a16="http://schemas.microsoft.com/office/drawing/2014/main" id="{48FC7D8B-0D42-8FE1-26E4-1BCF0E8FEB5D}"/>
              </a:ext>
            </a:extLst>
          </p:cNvPr>
          <p:cNvPicPr>
            <a:picLocks noChangeAspect="1"/>
          </p:cNvPicPr>
          <p:nvPr/>
        </p:nvPicPr>
        <p:blipFill>
          <a:blip r:embed="rId2"/>
          <a:stretch>
            <a:fillRect/>
          </a:stretch>
        </p:blipFill>
        <p:spPr>
          <a:xfrm>
            <a:off x="1444752" y="330824"/>
            <a:ext cx="7332491" cy="4730848"/>
          </a:xfrm>
          <a:prstGeom prst="rect">
            <a:avLst/>
          </a:prstGeom>
        </p:spPr>
      </p:pic>
      <p:pic>
        <p:nvPicPr>
          <p:cNvPr id="7" name="Resim 6">
            <a:extLst>
              <a:ext uri="{FF2B5EF4-FFF2-40B4-BE49-F238E27FC236}">
                <a16:creationId xmlns:a16="http://schemas.microsoft.com/office/drawing/2014/main" id="{0B83F43A-4D11-694E-768E-4A606F12F8ED}"/>
              </a:ext>
            </a:extLst>
          </p:cNvPr>
          <p:cNvPicPr>
            <a:picLocks noChangeAspect="1"/>
          </p:cNvPicPr>
          <p:nvPr/>
        </p:nvPicPr>
        <p:blipFill>
          <a:blip r:embed="rId3"/>
          <a:stretch>
            <a:fillRect/>
          </a:stretch>
        </p:blipFill>
        <p:spPr>
          <a:xfrm>
            <a:off x="9158669" y="1276921"/>
            <a:ext cx="2447574" cy="2929319"/>
          </a:xfrm>
          <a:prstGeom prst="rect">
            <a:avLst/>
          </a:prstGeom>
        </p:spPr>
      </p:pic>
      <p:sp>
        <p:nvSpPr>
          <p:cNvPr id="9" name="Metin kutusu 8">
            <a:extLst>
              <a:ext uri="{FF2B5EF4-FFF2-40B4-BE49-F238E27FC236}">
                <a16:creationId xmlns:a16="http://schemas.microsoft.com/office/drawing/2014/main" id="{CCE352B5-2572-D20A-E027-C10DD311CA55}"/>
              </a:ext>
            </a:extLst>
          </p:cNvPr>
          <p:cNvSpPr txBox="1"/>
          <p:nvPr/>
        </p:nvSpPr>
        <p:spPr>
          <a:xfrm>
            <a:off x="1097280" y="2696248"/>
            <a:ext cx="9820656" cy="3695407"/>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endParaRPr lang="tr-TR" dirty="0">
              <a:solidFill>
                <a:srgbClr val="000000"/>
              </a:solidFill>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endParaRPr lang="tr-TR" dirty="0">
              <a:solidFill>
                <a:srgbClr val="000000"/>
              </a:solidFill>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endParaRPr lang="tr-TR" dirty="0">
              <a:solidFill>
                <a:srgbClr val="000000"/>
              </a:solidFill>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endParaRPr lang="tr-TR" dirty="0">
              <a:solidFill>
                <a:srgbClr val="000000"/>
              </a:solidFill>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endParaRPr lang="tr-TR" dirty="0">
              <a:solidFill>
                <a:srgbClr val="000000"/>
              </a:solidFill>
              <a:latin typeface="Times New Roman" panose="02020603050405020304" pitchFamily="18" charset="0"/>
            </a:endParaRPr>
          </a:p>
          <a:p>
            <a:r>
              <a:rPr lang="tr-TR" sz="1800" b="0" i="0" dirty="0">
                <a:solidFill>
                  <a:srgbClr val="000000"/>
                </a:solidFill>
                <a:effectLst/>
                <a:latin typeface="Times New Roman" panose="02020603050405020304" pitchFamily="18" charset="0"/>
              </a:rPr>
              <a:t>Tablo </a:t>
            </a:r>
            <a:r>
              <a:rPr lang="tr-TR" dirty="0">
                <a:solidFill>
                  <a:srgbClr val="000000"/>
                </a:solidFill>
                <a:latin typeface="Times New Roman" panose="02020603050405020304" pitchFamily="18" charset="0"/>
              </a:rPr>
              <a:t>3</a:t>
            </a:r>
            <a:r>
              <a:rPr lang="tr-TR" sz="1800" b="0" i="0" dirty="0">
                <a:solidFill>
                  <a:srgbClr val="000000"/>
                </a:solidFill>
                <a:effectLst/>
                <a:latin typeface="Times New Roman" panose="02020603050405020304" pitchFamily="18" charset="0"/>
              </a:rPr>
              <a:t>’de görüleceği üzere kıyas en az bir “yanlış” değeri aldığından “geçersiz”, en az bir “doğru” değeri aldığı için “</a:t>
            </a:r>
            <a:r>
              <a:rPr lang="tr-TR" sz="1800" b="0" i="0" dirty="0" err="1">
                <a:solidFill>
                  <a:srgbClr val="000000"/>
                </a:solidFill>
                <a:effectLst/>
                <a:latin typeface="Times New Roman" panose="02020603050405020304" pitchFamily="18" charset="0"/>
              </a:rPr>
              <a:t>tutarlı”dır</a:t>
            </a:r>
            <a:r>
              <a:rPr lang="tr-TR" sz="1800" b="0" i="0" dirty="0">
                <a:solidFill>
                  <a:srgbClr val="000000"/>
                </a:solidFill>
                <a:effectLst/>
                <a:latin typeface="Times New Roman" panose="02020603050405020304" pitchFamily="18" charset="0"/>
              </a:rPr>
              <a:t>.</a:t>
            </a:r>
            <a:r>
              <a:rPr lang="tr-TR" dirty="0"/>
              <a:t> </a:t>
            </a:r>
            <a:br>
              <a:rPr lang="tr-TR" dirty="0"/>
            </a:br>
            <a:endParaRPr lang="tr-TR"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9B5CAE-DB11-246D-65A3-5C8A4B4FC402}"/>
              </a:ext>
            </a:extLst>
          </p:cNvPr>
          <p:cNvSpPr txBox="1"/>
          <p:nvPr/>
        </p:nvSpPr>
        <p:spPr>
          <a:xfrm>
            <a:off x="740664" y="118872"/>
            <a:ext cx="9884664" cy="1754326"/>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Özdeşlik Denetlemesi</a:t>
            </a:r>
          </a:p>
          <a:p>
            <a:r>
              <a:rPr lang="tr-TR" sz="1800" b="1" i="0" dirty="0">
                <a:solidFill>
                  <a:srgbClr val="000000"/>
                </a:solidFill>
                <a:effectLst/>
                <a:latin typeface="Times New Roman" panose="02020603050405020304" pitchFamily="18" charset="0"/>
              </a:rPr>
              <a:t>Örnek 3</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ile [(p’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özdeş midir?</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r>
              <a:rPr lang="tr-TR" sz="1800" b="0" i="0" dirty="0">
                <a:solidFill>
                  <a:srgbClr val="000000"/>
                </a:solidFill>
                <a:effectLst/>
                <a:latin typeface="Times New Roman" panose="02020603050405020304" pitchFamily="18" charset="0"/>
              </a:rPr>
              <a:t>Bileşik önermede her üç terim de ikişer kere geçmektedir. p, q, r sırası gereği işlem “</a:t>
            </a:r>
            <a:r>
              <a:rPr lang="tr-TR" sz="1800" b="0" i="0" dirty="0" err="1">
                <a:solidFill>
                  <a:srgbClr val="000000"/>
                </a:solidFill>
                <a:effectLst/>
                <a:latin typeface="Times New Roman" panose="02020603050405020304" pitchFamily="18" charset="0"/>
              </a:rPr>
              <a:t>p”den</a:t>
            </a:r>
            <a:r>
              <a:rPr lang="tr-TR" sz="1800" b="0" i="0" dirty="0">
                <a:solidFill>
                  <a:srgbClr val="000000"/>
                </a:solidFill>
                <a:effectLst/>
                <a:latin typeface="Times New Roman" panose="02020603050405020304" pitchFamily="18" charset="0"/>
              </a:rPr>
              <a:t> başlatılacaktır.</a:t>
            </a:r>
            <a:r>
              <a:rPr lang="tr-TR" dirty="0"/>
              <a:t> </a:t>
            </a:r>
            <a:br>
              <a:rPr lang="tr-TR" dirty="0"/>
            </a:br>
            <a:endParaRPr lang="tr-TR" dirty="0"/>
          </a:p>
        </p:txBody>
      </p:sp>
      <p:pic>
        <p:nvPicPr>
          <p:cNvPr id="9" name="Resim 8">
            <a:extLst>
              <a:ext uri="{FF2B5EF4-FFF2-40B4-BE49-F238E27FC236}">
                <a16:creationId xmlns:a16="http://schemas.microsoft.com/office/drawing/2014/main" id="{404ED0E5-C4DF-39FE-FB05-84226C5D4F06}"/>
              </a:ext>
            </a:extLst>
          </p:cNvPr>
          <p:cNvPicPr>
            <a:picLocks noChangeAspect="1"/>
          </p:cNvPicPr>
          <p:nvPr/>
        </p:nvPicPr>
        <p:blipFill>
          <a:blip r:embed="rId2"/>
          <a:stretch>
            <a:fillRect/>
          </a:stretch>
        </p:blipFill>
        <p:spPr>
          <a:xfrm>
            <a:off x="1380744" y="1564981"/>
            <a:ext cx="7157068" cy="4363783"/>
          </a:xfrm>
          <a:prstGeom prst="rect">
            <a:avLst/>
          </a:prstGeom>
        </p:spPr>
      </p:pic>
      <p:sp>
        <p:nvSpPr>
          <p:cNvPr id="11" name="Metin kutusu 10">
            <a:extLst>
              <a:ext uri="{FF2B5EF4-FFF2-40B4-BE49-F238E27FC236}">
                <a16:creationId xmlns:a16="http://schemas.microsoft.com/office/drawing/2014/main" id="{FE2E4ED1-32BA-BDD1-4429-A33DB2121247}"/>
              </a:ext>
            </a:extLst>
          </p:cNvPr>
          <p:cNvSpPr txBox="1"/>
          <p:nvPr/>
        </p:nvSpPr>
        <p:spPr>
          <a:xfrm>
            <a:off x="740664" y="5650993"/>
            <a:ext cx="8833104" cy="1200329"/>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İlgili iki önermenin denetlenmesiyle ortaya çıkan değerlerden en az biri “Y” olduğundan bu iki ifade özdeş değildir.</a:t>
            </a:r>
            <a:r>
              <a:rPr lang="tr-TR" dirty="0"/>
              <a:t> </a:t>
            </a:r>
            <a:br>
              <a:rPr lang="tr-TR" dirty="0"/>
            </a:br>
            <a:endParaRPr lang="tr-TR" dirty="0"/>
          </a:p>
        </p:txBody>
      </p:sp>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28453E1-50A7-BEB0-DB95-0FA282243789}"/>
              </a:ext>
            </a:extLst>
          </p:cNvPr>
          <p:cNvSpPr txBox="1"/>
          <p:nvPr/>
        </p:nvSpPr>
        <p:spPr>
          <a:xfrm>
            <a:off x="905256" y="237744"/>
            <a:ext cx="10305288" cy="5755422"/>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Bölüm Soruları</a:t>
            </a:r>
          </a:p>
          <a:p>
            <a:endParaRPr lang="tr-TR" sz="180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1. “Quine yöntemi” olarak bilinen ve Amerikalı filozof </a:t>
            </a:r>
            <a:r>
              <a:rPr lang="tr-TR" sz="1800" b="0" i="0" dirty="0" err="1">
                <a:solidFill>
                  <a:srgbClr val="000000"/>
                </a:solidFill>
                <a:effectLst/>
                <a:latin typeface="Times New Roman" panose="02020603050405020304" pitchFamily="18" charset="0"/>
              </a:rPr>
              <a:t>Willard</a:t>
            </a:r>
            <a:r>
              <a:rPr lang="tr-TR" sz="1800" b="0" i="0" dirty="0">
                <a:solidFill>
                  <a:srgbClr val="000000"/>
                </a:solidFill>
                <a:effectLst/>
                <a:latin typeface="Times New Roman" panose="02020603050405020304" pitchFamily="18" charset="0"/>
              </a:rPr>
              <a:t> Van Orman</a:t>
            </a:r>
          </a:p>
          <a:p>
            <a:r>
              <a:rPr lang="tr-TR" sz="1800" b="0" i="0" dirty="0" err="1">
                <a:solidFill>
                  <a:srgbClr val="000000"/>
                </a:solidFill>
                <a:effectLst/>
                <a:latin typeface="Times New Roman" panose="02020603050405020304" pitchFamily="18" charset="0"/>
              </a:rPr>
              <a:t>Quine’nın</a:t>
            </a:r>
            <a:r>
              <a:rPr lang="tr-TR" sz="1800" b="0" i="0" dirty="0">
                <a:solidFill>
                  <a:srgbClr val="000000"/>
                </a:solidFill>
                <a:effectLst/>
                <a:latin typeface="Times New Roman" panose="02020603050405020304" pitchFamily="18" charset="0"/>
              </a:rPr>
              <a:t> (1908–2000) geliştirdiği yöntem aşağıdaki kitaplardan hangisinde aktarılmıştır?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1" dirty="0" err="1">
                <a:solidFill>
                  <a:srgbClr val="000000"/>
                </a:solidFill>
                <a:effectLst/>
                <a:latin typeface="Times New Roman" panose="02020603050405020304" pitchFamily="18" charset="0"/>
              </a:rPr>
              <a:t>Methods</a:t>
            </a:r>
            <a:r>
              <a:rPr lang="tr-TR" sz="1800" b="0" i="1" dirty="0">
                <a:solidFill>
                  <a:srgbClr val="000000"/>
                </a:solidFill>
                <a:effectLst/>
                <a:latin typeface="Times New Roman" panose="02020603050405020304" pitchFamily="18" charset="0"/>
              </a:rPr>
              <a:t> of </a:t>
            </a:r>
            <a:r>
              <a:rPr lang="tr-TR" sz="1800" b="0" i="1" dirty="0" err="1">
                <a:solidFill>
                  <a:srgbClr val="000000"/>
                </a:solidFill>
                <a:effectLst/>
                <a:latin typeface="Times New Roman" panose="02020603050405020304" pitchFamily="18" charset="0"/>
              </a:rPr>
              <a:t>Logic</a:t>
            </a:r>
            <a:endParaRPr lang="tr-TR" sz="1800" b="0" i="1"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 </a:t>
            </a:r>
            <a:r>
              <a:rPr lang="tr-TR" sz="1800" b="0" i="1" dirty="0" err="1">
                <a:solidFill>
                  <a:srgbClr val="000000"/>
                </a:solidFill>
                <a:effectLst/>
                <a:latin typeface="Times New Roman" panose="02020603050405020304" pitchFamily="18" charset="0"/>
              </a:rPr>
              <a:t>Methods</a:t>
            </a:r>
            <a:r>
              <a:rPr lang="tr-TR" sz="1800" b="0" i="1" dirty="0">
                <a:solidFill>
                  <a:srgbClr val="000000"/>
                </a:solidFill>
                <a:effectLst/>
                <a:latin typeface="Times New Roman" panose="02020603050405020304" pitchFamily="18" charset="0"/>
              </a:rPr>
              <a:t> of </a:t>
            </a:r>
            <a:r>
              <a:rPr lang="tr-TR" sz="1800" b="0" i="1" dirty="0" err="1">
                <a:solidFill>
                  <a:srgbClr val="000000"/>
                </a:solidFill>
                <a:effectLst/>
                <a:latin typeface="Times New Roman" panose="02020603050405020304" pitchFamily="18" charset="0"/>
              </a:rPr>
              <a:t>Mathematics</a:t>
            </a:r>
            <a:endParaRPr lang="tr-TR" sz="1800" b="0" i="1"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c. </a:t>
            </a:r>
            <a:r>
              <a:rPr lang="tr-TR" sz="1800" b="0" i="1" dirty="0" err="1">
                <a:solidFill>
                  <a:srgbClr val="000000"/>
                </a:solidFill>
                <a:effectLst/>
                <a:latin typeface="Times New Roman" panose="02020603050405020304" pitchFamily="18" charset="0"/>
              </a:rPr>
              <a:t>Methods</a:t>
            </a:r>
            <a:r>
              <a:rPr lang="tr-TR" sz="1800" b="0" i="1" dirty="0">
                <a:solidFill>
                  <a:srgbClr val="000000"/>
                </a:solidFill>
                <a:effectLst/>
                <a:latin typeface="Times New Roman" panose="02020603050405020304" pitchFamily="18" charset="0"/>
              </a:rPr>
              <a:t> of </a:t>
            </a:r>
            <a:r>
              <a:rPr lang="tr-TR" sz="1800" b="0" i="1" dirty="0" err="1">
                <a:solidFill>
                  <a:srgbClr val="000000"/>
                </a:solidFill>
                <a:effectLst/>
                <a:latin typeface="Times New Roman" panose="02020603050405020304" pitchFamily="18" charset="0"/>
              </a:rPr>
              <a:t>Physics</a:t>
            </a:r>
            <a:endParaRPr lang="tr-TR" sz="1800" b="0" i="1"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1" dirty="0" err="1">
                <a:solidFill>
                  <a:srgbClr val="000000"/>
                </a:solidFill>
                <a:effectLst/>
                <a:latin typeface="Times New Roman" panose="02020603050405020304" pitchFamily="18" charset="0"/>
              </a:rPr>
              <a:t>Methods</a:t>
            </a:r>
            <a:r>
              <a:rPr lang="tr-TR" sz="1800" b="0" i="1" dirty="0">
                <a:solidFill>
                  <a:srgbClr val="000000"/>
                </a:solidFill>
                <a:effectLst/>
                <a:latin typeface="Times New Roman" panose="02020603050405020304" pitchFamily="18" charset="0"/>
              </a:rPr>
              <a:t> of </a:t>
            </a:r>
            <a:r>
              <a:rPr lang="tr-TR" sz="1800" b="0" i="1" dirty="0" err="1">
                <a:solidFill>
                  <a:srgbClr val="000000"/>
                </a:solidFill>
                <a:effectLst/>
                <a:latin typeface="Times New Roman" panose="02020603050405020304" pitchFamily="18" charset="0"/>
              </a:rPr>
              <a:t>Arithmetic</a:t>
            </a:r>
            <a:endParaRPr lang="tr-TR" sz="1800" b="0" i="1"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e. </a:t>
            </a:r>
            <a:r>
              <a:rPr lang="tr-TR" sz="1800" b="0" i="1" dirty="0" err="1">
                <a:solidFill>
                  <a:srgbClr val="000000"/>
                </a:solidFill>
                <a:effectLst/>
                <a:latin typeface="Times New Roman" panose="02020603050405020304" pitchFamily="18" charset="0"/>
              </a:rPr>
              <a:t>Methods</a:t>
            </a:r>
            <a:r>
              <a:rPr lang="tr-TR" sz="1800" b="0" i="1" dirty="0">
                <a:solidFill>
                  <a:srgbClr val="000000"/>
                </a:solidFill>
                <a:effectLst/>
                <a:latin typeface="Times New Roman" panose="02020603050405020304" pitchFamily="18" charset="0"/>
              </a:rPr>
              <a:t> of </a:t>
            </a:r>
            <a:r>
              <a:rPr lang="tr-TR" sz="1800" b="0" i="1" dirty="0" err="1">
                <a:solidFill>
                  <a:srgbClr val="000000"/>
                </a:solidFill>
                <a:effectLst/>
                <a:latin typeface="Times New Roman" panose="02020603050405020304" pitchFamily="18" charset="0"/>
              </a:rPr>
              <a:t>Transformation</a:t>
            </a:r>
            <a:r>
              <a:rPr lang="tr-TR" sz="2000" dirty="0"/>
              <a:t> </a:t>
            </a:r>
          </a:p>
          <a:p>
            <a:endParaRPr lang="tr-TR" sz="2000" dirty="0"/>
          </a:p>
          <a:p>
            <a:r>
              <a:rPr lang="tr-TR" sz="1800" b="0" i="0" dirty="0">
                <a:solidFill>
                  <a:srgbClr val="000000"/>
                </a:solidFill>
                <a:effectLst/>
                <a:latin typeface="Times New Roman" panose="02020603050405020304" pitchFamily="18" charset="0"/>
              </a:rPr>
              <a:t>2. Quine yöntemi hangi denetleme yöntemiyle bir arada iş görmektedir?</a:t>
            </a:r>
          </a:p>
          <a:p>
            <a:r>
              <a:rPr lang="tr-TR" sz="1800" b="0" i="0" dirty="0">
                <a:solidFill>
                  <a:srgbClr val="000000"/>
                </a:solidFill>
                <a:effectLst/>
                <a:latin typeface="Times New Roman" panose="02020603050405020304" pitchFamily="18" charset="0"/>
              </a:rPr>
              <a:t>a. Saçmaya İndirgeme</a:t>
            </a:r>
          </a:p>
          <a:p>
            <a:r>
              <a:rPr lang="tr-TR" sz="1800" b="0" i="0" dirty="0">
                <a:solidFill>
                  <a:srgbClr val="000000"/>
                </a:solidFill>
                <a:effectLst/>
                <a:latin typeface="Times New Roman" panose="02020603050405020304" pitchFamily="18" charset="0"/>
              </a:rPr>
              <a:t>b. Doğruluk Tablosu</a:t>
            </a:r>
          </a:p>
          <a:p>
            <a:r>
              <a:rPr lang="tr-TR" sz="1800" b="0" i="0" dirty="0">
                <a:solidFill>
                  <a:srgbClr val="000000"/>
                </a:solidFill>
                <a:effectLst/>
                <a:latin typeface="Times New Roman" panose="02020603050405020304" pitchFamily="18" charset="0"/>
              </a:rPr>
              <a:t>c. Tam Normal Biçime İndirgeme</a:t>
            </a:r>
          </a:p>
          <a:p>
            <a:r>
              <a:rPr lang="tr-TR" sz="1800" b="0" i="0" dirty="0">
                <a:solidFill>
                  <a:srgbClr val="000000"/>
                </a:solidFill>
                <a:effectLst/>
                <a:latin typeface="Times New Roman" panose="02020603050405020304" pitchFamily="18" charset="0"/>
              </a:rPr>
              <a:t>d. </a:t>
            </a:r>
            <a:r>
              <a:rPr lang="tr-TR" sz="1800" b="0" i="0" dirty="0" err="1">
                <a:solidFill>
                  <a:srgbClr val="000000"/>
                </a:solidFill>
                <a:effectLst/>
                <a:latin typeface="Times New Roman" panose="02020603050405020304" pitchFamily="18" charset="0"/>
              </a:rPr>
              <a:t>Lukasiewicz</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Tarski</a:t>
            </a:r>
            <a:r>
              <a:rPr lang="tr-TR" sz="1800" b="0" i="0" dirty="0">
                <a:solidFill>
                  <a:srgbClr val="000000"/>
                </a:solidFill>
                <a:effectLst/>
                <a:latin typeface="Times New Roman" panose="02020603050405020304" pitchFamily="18" charset="0"/>
              </a:rPr>
              <a:t> Notasyonu</a:t>
            </a:r>
          </a:p>
          <a:p>
            <a:r>
              <a:rPr lang="tr-TR" sz="1800" b="0" i="0" dirty="0">
                <a:solidFill>
                  <a:srgbClr val="000000"/>
                </a:solidFill>
                <a:effectLst/>
                <a:latin typeface="Times New Roman" panose="02020603050405020304" pitchFamily="18" charset="0"/>
              </a:rPr>
              <a:t>e. Çok Değerli Mantık</a:t>
            </a:r>
          </a:p>
          <a:p>
            <a:br>
              <a:rPr lang="tr-TR" sz="2000" dirty="0"/>
            </a:br>
            <a:br>
              <a:rPr lang="tr-TR" sz="2000" dirty="0"/>
            </a:br>
            <a:endParaRPr lang="tr-TR" dirty="0"/>
          </a:p>
        </p:txBody>
      </p:sp>
    </p:spTree>
    <p:extLst>
      <p:ext uri="{BB962C8B-B14F-4D97-AF65-F5344CB8AC3E}">
        <p14:creationId xmlns:p14="http://schemas.microsoft.com/office/powerpoint/2010/main" val="157555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FB5CF522-ECBE-4F18-0F18-9E2B8532DAB5}"/>
              </a:ext>
            </a:extLst>
          </p:cNvPr>
          <p:cNvSpPr txBox="1"/>
          <p:nvPr/>
        </p:nvSpPr>
        <p:spPr>
          <a:xfrm>
            <a:off x="960120" y="329184"/>
            <a:ext cx="9253728" cy="2031325"/>
          </a:xfrm>
          <a:prstGeom prst="rect">
            <a:avLst/>
          </a:prstGeom>
          <a:noFill/>
        </p:spPr>
        <p:txBody>
          <a:bodyPr wrap="square">
            <a:spAutoFit/>
          </a:bodyPr>
          <a:lstStyle/>
          <a:p>
            <a:br>
              <a:rPr lang="tr-TR" dirty="0"/>
            </a:br>
            <a:endParaRPr lang="tr-TR" dirty="0"/>
          </a:p>
          <a:p>
            <a:endParaRPr lang="tr-TR" dirty="0"/>
          </a:p>
          <a:p>
            <a:endParaRPr lang="tr-TR" dirty="0"/>
          </a:p>
          <a:p>
            <a:endParaRPr lang="tr-TR" dirty="0"/>
          </a:p>
          <a:p>
            <a:br>
              <a:rPr lang="tr-TR" dirty="0"/>
            </a:br>
            <a:endParaRPr lang="tr-TR" dirty="0"/>
          </a:p>
        </p:txBody>
      </p:sp>
      <p:sp>
        <p:nvSpPr>
          <p:cNvPr id="9" name="Metin kutusu 8">
            <a:extLst>
              <a:ext uri="{FF2B5EF4-FFF2-40B4-BE49-F238E27FC236}">
                <a16:creationId xmlns:a16="http://schemas.microsoft.com/office/drawing/2014/main" id="{1447CA52-7CBF-1741-439F-7DF4DCD861A7}"/>
              </a:ext>
            </a:extLst>
          </p:cNvPr>
          <p:cNvSpPr txBox="1"/>
          <p:nvPr/>
        </p:nvSpPr>
        <p:spPr>
          <a:xfrm>
            <a:off x="832104" y="475488"/>
            <a:ext cx="10113264" cy="4801314"/>
          </a:xfrm>
          <a:prstGeom prst="rect">
            <a:avLst/>
          </a:prstGeom>
          <a:noFill/>
        </p:spPr>
        <p:txBody>
          <a:bodyPr wrap="square">
            <a:spAutoFit/>
          </a:bodyPr>
          <a:lstStyle/>
          <a:p>
            <a:r>
              <a:rPr lang="es-ES" sz="1800" b="0" i="0" dirty="0">
                <a:solidFill>
                  <a:srgbClr val="000000"/>
                </a:solidFill>
                <a:effectLst/>
                <a:latin typeface="Times New Roman" panose="02020603050405020304" pitchFamily="18" charset="0"/>
              </a:rPr>
              <a:t>3. Quine </a:t>
            </a:r>
            <a:r>
              <a:rPr lang="es-ES" sz="1800" b="0" i="0" dirty="0" err="1">
                <a:solidFill>
                  <a:srgbClr val="000000"/>
                </a:solidFill>
                <a:effectLst/>
                <a:latin typeface="Times New Roman" panose="02020603050405020304" pitchFamily="18" charset="0"/>
              </a:rPr>
              <a:t>yöntemine</a:t>
            </a:r>
            <a:r>
              <a:rPr lang="es-ES" sz="1800" b="0" i="0" dirty="0">
                <a:solidFill>
                  <a:srgbClr val="000000"/>
                </a:solidFill>
                <a:effectLst/>
                <a:latin typeface="Times New Roman" panose="02020603050405020304" pitchFamily="18" charset="0"/>
              </a:rPr>
              <a:t> </a:t>
            </a:r>
            <a:r>
              <a:rPr lang="es-ES" sz="1800" b="0" i="0" dirty="0" err="1">
                <a:solidFill>
                  <a:srgbClr val="000000"/>
                </a:solidFill>
                <a:effectLst/>
                <a:latin typeface="Times New Roman" panose="02020603050405020304" pitchFamily="18" charset="0"/>
              </a:rPr>
              <a:t>göre</a:t>
            </a:r>
            <a:r>
              <a:rPr lang="es-ES" sz="1800" b="0" i="0" dirty="0">
                <a:solidFill>
                  <a:srgbClr val="000000"/>
                </a:solidFill>
                <a:effectLst/>
                <a:latin typeface="Times New Roman" panose="02020603050405020304" pitchFamily="18" charset="0"/>
              </a:rPr>
              <a:t> </a:t>
            </a:r>
            <a:r>
              <a:rPr lang="es-ES" sz="1800" b="0" i="0" dirty="0" err="1">
                <a:solidFill>
                  <a:srgbClr val="000000"/>
                </a:solidFill>
                <a:effectLst/>
                <a:latin typeface="Times New Roman" panose="02020603050405020304" pitchFamily="18" charset="0"/>
              </a:rPr>
              <a:t>aşağıdakilerden</a:t>
            </a:r>
            <a:r>
              <a:rPr lang="es-ES" sz="1800" b="0" i="0" dirty="0">
                <a:solidFill>
                  <a:srgbClr val="000000"/>
                </a:solidFill>
                <a:effectLst/>
                <a:latin typeface="Times New Roman" panose="02020603050405020304" pitchFamily="18" charset="0"/>
              </a:rPr>
              <a:t> </a:t>
            </a:r>
            <a:r>
              <a:rPr lang="es-ES" sz="1800" b="0" i="0" dirty="0" err="1">
                <a:solidFill>
                  <a:srgbClr val="000000"/>
                </a:solidFill>
                <a:effectLst/>
                <a:latin typeface="Times New Roman" panose="02020603050405020304" pitchFamily="18" charset="0"/>
              </a:rPr>
              <a:t>hangisi</a:t>
            </a:r>
            <a:r>
              <a:rPr lang="es-ES" sz="1800" b="0" i="0" dirty="0">
                <a:solidFill>
                  <a:srgbClr val="000000"/>
                </a:solidFill>
                <a:effectLst/>
                <a:latin typeface="Times New Roman" panose="02020603050405020304" pitchFamily="18" charset="0"/>
              </a:rPr>
              <a:t> </a:t>
            </a:r>
            <a:r>
              <a:rPr lang="es-ES" sz="1800" b="0" i="0" dirty="0" err="1">
                <a:solidFill>
                  <a:srgbClr val="000000"/>
                </a:solidFill>
                <a:effectLst/>
                <a:latin typeface="Times New Roman" panose="02020603050405020304" pitchFamily="18" charset="0"/>
              </a:rPr>
              <a:t>yanlıştır</a:t>
            </a:r>
            <a:r>
              <a:rPr lang="es-ES" sz="1800" b="0" i="0" dirty="0">
                <a:solidFill>
                  <a:srgbClr val="000000"/>
                </a:solidFill>
                <a:effectLst/>
                <a:latin typeface="Times New Roman" panose="02020603050405020304" pitchFamily="18" charset="0"/>
              </a:rPr>
              <a:t>?</a:t>
            </a:r>
          </a:p>
          <a:p>
            <a:endParaRPr lang="tr-TR" sz="1800" b="0" i="0" dirty="0">
              <a:solidFill>
                <a:srgbClr val="000000"/>
              </a:solidFill>
              <a:effectLst/>
              <a:latin typeface="Times New Roman" panose="02020603050405020304" pitchFamily="18" charset="0"/>
            </a:endParaRPr>
          </a:p>
          <a:p>
            <a:r>
              <a:rPr lang="es-ES" sz="1800" b="0" i="0" dirty="0">
                <a:solidFill>
                  <a:srgbClr val="000000"/>
                </a:solidFill>
                <a:effectLst/>
                <a:latin typeface="Times New Roman" panose="02020603050405020304" pitchFamily="18" charset="0"/>
              </a:rPr>
              <a:t>a. A </a:t>
            </a:r>
            <a:r>
              <a:rPr lang="es-ES" sz="1800" b="0" i="0" dirty="0">
                <a:solidFill>
                  <a:srgbClr val="000000"/>
                </a:solidFill>
                <a:effectLst/>
                <a:latin typeface="Symbol" panose="05050102010706020507" pitchFamily="18" charset="2"/>
              </a:rPr>
              <a:t> </a:t>
            </a:r>
            <a:r>
              <a:rPr lang="es-ES" sz="1800" b="0" i="0" dirty="0">
                <a:solidFill>
                  <a:srgbClr val="000000"/>
                </a:solidFill>
                <a:effectLst/>
                <a:latin typeface="Times New Roman" panose="02020603050405020304" pitchFamily="18" charset="0"/>
              </a:rPr>
              <a:t>D = A</a:t>
            </a:r>
            <a:r>
              <a:rPr lang="tr-TR" sz="1800" b="0" i="0" dirty="0">
                <a:solidFill>
                  <a:srgbClr val="000000"/>
                </a:solidFill>
                <a:effectLst/>
                <a:latin typeface="Times New Roman" panose="02020603050405020304" pitchFamily="18" charset="0"/>
              </a:rPr>
              <a:t>                         </a:t>
            </a:r>
            <a:r>
              <a:rPr lang="es-ES" sz="1800" b="0" i="0" dirty="0">
                <a:solidFill>
                  <a:srgbClr val="000000"/>
                </a:solidFill>
                <a:effectLst/>
                <a:latin typeface="Times New Roman" panose="02020603050405020304" pitchFamily="18" charset="0"/>
              </a:rPr>
              <a:t>b. D </a:t>
            </a:r>
            <a:r>
              <a:rPr lang="es-ES" sz="1800" b="0" i="0" dirty="0">
                <a:solidFill>
                  <a:srgbClr val="000000"/>
                </a:solidFill>
                <a:effectLst/>
                <a:latin typeface="Symbol" panose="05050102010706020507" pitchFamily="18" charset="2"/>
              </a:rPr>
              <a:t> </a:t>
            </a:r>
            <a:r>
              <a:rPr lang="es-ES" sz="1800" b="0" i="0" dirty="0">
                <a:solidFill>
                  <a:srgbClr val="000000"/>
                </a:solidFill>
                <a:effectLst/>
                <a:latin typeface="Times New Roman" panose="02020603050405020304" pitchFamily="18" charset="0"/>
              </a:rPr>
              <a:t>A = A</a:t>
            </a:r>
            <a:r>
              <a:rPr lang="tr-TR" sz="1800" b="0" i="0" dirty="0">
                <a:solidFill>
                  <a:srgbClr val="000000"/>
                </a:solidFill>
                <a:effectLst/>
                <a:latin typeface="Times New Roman" panose="02020603050405020304" pitchFamily="18" charset="0"/>
              </a:rPr>
              <a:t>                             </a:t>
            </a:r>
            <a:r>
              <a:rPr lang="es-ES" sz="1800" b="0" i="0" dirty="0">
                <a:solidFill>
                  <a:srgbClr val="000000"/>
                </a:solidFill>
                <a:effectLst/>
                <a:latin typeface="Times New Roman" panose="02020603050405020304" pitchFamily="18" charset="0"/>
              </a:rPr>
              <a:t>c. A </a:t>
            </a:r>
            <a:r>
              <a:rPr lang="es-ES" sz="1800" b="0" i="0" dirty="0">
                <a:solidFill>
                  <a:srgbClr val="000000"/>
                </a:solidFill>
                <a:effectLst/>
                <a:latin typeface="Symbol" panose="05050102010706020507" pitchFamily="18" charset="2"/>
              </a:rPr>
              <a:t> </a:t>
            </a:r>
            <a:r>
              <a:rPr lang="es-ES" sz="1800" b="0" i="0" dirty="0">
                <a:solidFill>
                  <a:srgbClr val="000000"/>
                </a:solidFill>
                <a:effectLst/>
                <a:latin typeface="Times New Roman" panose="02020603050405020304" pitchFamily="18" charset="0"/>
              </a:rPr>
              <a:t>Y = Y</a:t>
            </a:r>
          </a:p>
          <a:p>
            <a:r>
              <a:rPr lang="es-ES" sz="1800" b="0" i="0" dirty="0">
                <a:solidFill>
                  <a:srgbClr val="000000"/>
                </a:solidFill>
                <a:effectLst/>
                <a:latin typeface="Times New Roman" panose="02020603050405020304" pitchFamily="18" charset="0"/>
              </a:rPr>
              <a:t>d. Y </a:t>
            </a:r>
            <a:r>
              <a:rPr lang="es-ES" sz="1800" b="0" i="0" dirty="0">
                <a:solidFill>
                  <a:srgbClr val="000000"/>
                </a:solidFill>
                <a:effectLst/>
                <a:latin typeface="Symbol" panose="05050102010706020507" pitchFamily="18" charset="2"/>
              </a:rPr>
              <a:t> </a:t>
            </a:r>
            <a:r>
              <a:rPr lang="es-ES" sz="1800" b="0" i="0" dirty="0">
                <a:solidFill>
                  <a:srgbClr val="000000"/>
                </a:solidFill>
                <a:effectLst/>
                <a:latin typeface="Times New Roman" panose="02020603050405020304" pitchFamily="18" charset="0"/>
              </a:rPr>
              <a:t>A = Y</a:t>
            </a:r>
            <a:r>
              <a:rPr lang="tr-TR" sz="1800" b="0" i="0" dirty="0">
                <a:solidFill>
                  <a:srgbClr val="000000"/>
                </a:solidFill>
                <a:effectLst/>
                <a:latin typeface="Times New Roman" panose="02020603050405020304" pitchFamily="18" charset="0"/>
              </a:rPr>
              <a:t>                         </a:t>
            </a:r>
            <a:r>
              <a:rPr lang="es-ES" sz="1800" b="0" i="0" dirty="0">
                <a:solidFill>
                  <a:srgbClr val="000000"/>
                </a:solidFill>
                <a:effectLst/>
                <a:latin typeface="Times New Roman" panose="02020603050405020304" pitchFamily="18" charset="0"/>
              </a:rPr>
              <a:t>e. Y </a:t>
            </a:r>
            <a:r>
              <a:rPr lang="es-ES" sz="1800" b="0" i="0" dirty="0">
                <a:solidFill>
                  <a:srgbClr val="000000"/>
                </a:solidFill>
                <a:effectLst/>
                <a:latin typeface="Symbol" panose="05050102010706020507" pitchFamily="18" charset="2"/>
              </a:rPr>
              <a:t> </a:t>
            </a:r>
            <a:r>
              <a:rPr lang="es-ES" sz="1800" b="0" i="0" dirty="0">
                <a:solidFill>
                  <a:srgbClr val="000000"/>
                </a:solidFill>
                <a:effectLst/>
                <a:latin typeface="Times New Roman" panose="02020603050405020304" pitchFamily="18" charset="0"/>
              </a:rPr>
              <a:t>Y = D</a:t>
            </a:r>
            <a:r>
              <a:rPr lang="es-ES" dirty="0"/>
              <a:t> </a:t>
            </a:r>
            <a:endParaRPr lang="tr-TR" dirty="0"/>
          </a:p>
          <a:p>
            <a:endParaRPr lang="tr-TR" dirty="0"/>
          </a:p>
          <a:p>
            <a:r>
              <a:rPr lang="tr-TR" sz="1800" b="0" i="0" dirty="0">
                <a:solidFill>
                  <a:srgbClr val="000000"/>
                </a:solidFill>
                <a:effectLst/>
                <a:latin typeface="Times New Roman" panose="02020603050405020304" pitchFamily="18" charset="0"/>
              </a:rPr>
              <a:t>4. Quine yöntemine göre aşağıdakilerden hangisi yanlıştır?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Y                         b.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D                           c.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A</a:t>
            </a:r>
          </a:p>
          <a:p>
            <a:r>
              <a:rPr lang="tr-TR" sz="1800" b="0" i="0" dirty="0">
                <a:solidFill>
                  <a:srgbClr val="000000"/>
                </a:solidFill>
                <a:effectLst/>
                <a:latin typeface="Times New Roman" panose="02020603050405020304" pitchFamily="18" charset="0"/>
              </a:rPr>
              <a:t>d. 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 = D                         e. Y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 = A</a:t>
            </a:r>
            <a:r>
              <a:rPr lang="tr-TR" dirty="0"/>
              <a:t> </a:t>
            </a:r>
          </a:p>
          <a:p>
            <a:endParaRPr lang="tr-TR" dirty="0"/>
          </a:p>
          <a:p>
            <a:r>
              <a:rPr lang="tr-TR" sz="1800" b="0" i="0" dirty="0">
                <a:solidFill>
                  <a:srgbClr val="000000"/>
                </a:solidFill>
                <a:effectLst/>
                <a:latin typeface="Times New Roman" panose="02020603050405020304" pitchFamily="18" charset="0"/>
              </a:rPr>
              <a:t>5. Quine yöntemine göre aşağıdakilerden hangisi yanlıştır?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A                       b. 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 = A                         c.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A’</a:t>
            </a:r>
          </a:p>
          <a:p>
            <a:r>
              <a:rPr lang="tr-TR" sz="1800" b="0" i="0" dirty="0">
                <a:solidFill>
                  <a:srgbClr val="000000"/>
                </a:solidFill>
                <a:effectLst/>
                <a:latin typeface="Times New Roman" panose="02020603050405020304" pitchFamily="18" charset="0"/>
              </a:rPr>
              <a:t>d. Y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 = A’</a:t>
            </a:r>
            <a:r>
              <a:rPr lang="tr-TR"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e. Y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D</a:t>
            </a:r>
            <a:r>
              <a:rPr lang="tr-TR" dirty="0"/>
              <a:t> </a:t>
            </a:r>
            <a:br>
              <a:rPr lang="tr-TR" dirty="0"/>
            </a:br>
            <a:br>
              <a:rPr lang="tr-TR" dirty="0"/>
            </a:br>
            <a:br>
              <a:rPr lang="es-ES" dirty="0"/>
            </a:br>
            <a:endParaRPr lang="tr-TR" dirty="0"/>
          </a:p>
        </p:txBody>
      </p:sp>
    </p:spTree>
    <p:extLst>
      <p:ext uri="{BB962C8B-B14F-4D97-AF65-F5344CB8AC3E}">
        <p14:creationId xmlns:p14="http://schemas.microsoft.com/office/powerpoint/2010/main" val="204453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315A8E9-3DB5-A82B-1181-B29E957E755C}"/>
              </a:ext>
            </a:extLst>
          </p:cNvPr>
          <p:cNvSpPr txBox="1"/>
          <p:nvPr/>
        </p:nvSpPr>
        <p:spPr>
          <a:xfrm>
            <a:off x="478971" y="435429"/>
            <a:ext cx="9908613" cy="6463308"/>
          </a:xfrm>
          <a:prstGeom prst="rect">
            <a:avLst/>
          </a:prstGeom>
          <a:noFill/>
        </p:spPr>
        <p:txBody>
          <a:bodyPr wrap="square">
            <a:spAutoFit/>
          </a:bodyPr>
          <a:lstStyle/>
          <a:p>
            <a:br>
              <a:rPr lang="tr-TR" dirty="0"/>
            </a:br>
            <a:r>
              <a:rPr lang="tr-TR" sz="1800" b="0" i="0" dirty="0">
                <a:solidFill>
                  <a:srgbClr val="000000"/>
                </a:solidFill>
                <a:effectLst/>
                <a:latin typeface="Times New Roman" panose="02020603050405020304" pitchFamily="18" charset="0"/>
              </a:rPr>
              <a:t>6. Quine yöntemine göre aşağıdakilerden hangisi yanlıştır?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D                           b.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D                           c. 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 = A</a:t>
            </a:r>
          </a:p>
          <a:p>
            <a:r>
              <a:rPr lang="tr-TR" sz="1800" b="0" i="0" dirty="0">
                <a:solidFill>
                  <a:srgbClr val="000000"/>
                </a:solidFill>
                <a:effectLst/>
                <a:latin typeface="Times New Roman" panose="02020603050405020304" pitchFamily="18" charset="0"/>
              </a:rPr>
              <a:t>d.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a:t>
            </a:r>
            <a:r>
              <a:rPr lang="tr-TR" sz="1800" b="0" i="0" dirty="0" err="1">
                <a:solidFill>
                  <a:srgbClr val="000000"/>
                </a:solidFill>
                <a:effectLst/>
                <a:latin typeface="Times New Roman" panose="02020603050405020304" pitchFamily="18" charset="0"/>
              </a:rPr>
              <a:t>Aı</a:t>
            </a:r>
            <a:r>
              <a:rPr lang="tr-TR"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e. Y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 = D</a:t>
            </a:r>
            <a:r>
              <a:rPr lang="tr-TR" dirty="0"/>
              <a:t> </a:t>
            </a:r>
          </a:p>
          <a:p>
            <a:endParaRPr lang="tr-TR" dirty="0"/>
          </a:p>
          <a:p>
            <a:endParaRPr lang="tr-TR" dirty="0"/>
          </a:p>
          <a:p>
            <a:r>
              <a:rPr lang="tr-TR" sz="1800" b="0" i="0" dirty="0">
                <a:solidFill>
                  <a:srgbClr val="000000"/>
                </a:solidFill>
                <a:effectLst/>
                <a:latin typeface="Times New Roman" panose="02020603050405020304" pitchFamily="18" charset="0"/>
              </a:rPr>
              <a:t>7.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p) (s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t)] ifadesi Quine yöntemi ile denetlenecektir.</a:t>
            </a:r>
          </a:p>
          <a:p>
            <a:r>
              <a:rPr lang="tr-TR" sz="1800" b="0" i="0" dirty="0">
                <a:solidFill>
                  <a:srgbClr val="000000"/>
                </a:solidFill>
                <a:effectLst/>
                <a:latin typeface="Times New Roman" panose="02020603050405020304" pitchFamily="18" charset="0"/>
              </a:rPr>
              <a:t>“Doğru” değeri alacak ilk önerme hangisi olmalıdır?</a:t>
            </a:r>
          </a:p>
          <a:p>
            <a:r>
              <a:rPr lang="tr-TR" sz="1800" b="0" i="0" dirty="0">
                <a:solidFill>
                  <a:srgbClr val="000000"/>
                </a:solidFill>
                <a:effectLst/>
                <a:latin typeface="Times New Roman" panose="02020603050405020304" pitchFamily="18" charset="0"/>
              </a:rPr>
              <a:t>a. p                             b. q                                c. r</a:t>
            </a:r>
          </a:p>
          <a:p>
            <a:r>
              <a:rPr lang="tr-TR" sz="1800" b="0" i="0" dirty="0">
                <a:solidFill>
                  <a:srgbClr val="000000"/>
                </a:solidFill>
                <a:effectLst/>
                <a:latin typeface="Times New Roman" panose="02020603050405020304" pitchFamily="18" charset="0"/>
              </a:rPr>
              <a:t>d. s                              e. t</a:t>
            </a:r>
            <a:r>
              <a:rPr lang="tr-TR" dirty="0"/>
              <a:t> </a:t>
            </a:r>
          </a:p>
          <a:p>
            <a:endParaRPr lang="tr-TR" dirty="0"/>
          </a:p>
          <a:p>
            <a:endParaRPr lang="tr-TR" dirty="0"/>
          </a:p>
          <a:p>
            <a:r>
              <a:rPr lang="tr-TR" sz="1800" b="0" i="0" dirty="0">
                <a:solidFill>
                  <a:srgbClr val="000000"/>
                </a:solidFill>
                <a:effectLst/>
                <a:latin typeface="Times New Roman" panose="02020603050405020304" pitchFamily="18" charset="0"/>
              </a:rPr>
              <a:t>8.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p) (s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t)] ifadesi Quine yöntemi ile denetlenecektir.</a:t>
            </a:r>
          </a:p>
          <a:p>
            <a:r>
              <a:rPr lang="tr-TR" sz="1800" b="0" i="0" dirty="0">
                <a:solidFill>
                  <a:srgbClr val="000000"/>
                </a:solidFill>
                <a:effectLst/>
                <a:latin typeface="Times New Roman" panose="02020603050405020304" pitchFamily="18" charset="0"/>
              </a:rPr>
              <a:t>“Yanlış” değeri alacak ilk önerme hangisi olmalıdır?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dirty="0">
                <a:solidFill>
                  <a:srgbClr val="000000"/>
                </a:solidFill>
                <a:latin typeface="Times New Roman" panose="02020603050405020304" pitchFamily="18" charset="0"/>
              </a:rPr>
              <a:t>p</a:t>
            </a:r>
            <a:r>
              <a:rPr lang="tr-TR" sz="1800" b="0" i="0" dirty="0">
                <a:solidFill>
                  <a:srgbClr val="000000"/>
                </a:solidFill>
                <a:effectLst/>
                <a:latin typeface="Times New Roman" panose="02020603050405020304" pitchFamily="18" charset="0"/>
              </a:rPr>
              <a:t>                              b. </a:t>
            </a:r>
            <a:r>
              <a:rPr lang="tr-TR" dirty="0">
                <a:solidFill>
                  <a:srgbClr val="000000"/>
                </a:solidFill>
                <a:latin typeface="Times New Roman" panose="02020603050405020304" pitchFamily="18" charset="0"/>
              </a:rPr>
              <a:t>q</a:t>
            </a:r>
            <a:r>
              <a:rPr lang="tr-TR" sz="1800" b="0" i="0" dirty="0">
                <a:solidFill>
                  <a:srgbClr val="000000"/>
                </a:solidFill>
                <a:effectLst/>
                <a:latin typeface="Times New Roman" panose="02020603050405020304" pitchFamily="18" charset="0"/>
              </a:rPr>
              <a:t>                               c. r</a:t>
            </a:r>
          </a:p>
          <a:p>
            <a:r>
              <a:rPr lang="tr-TR" sz="1800" b="0" i="0" dirty="0">
                <a:solidFill>
                  <a:srgbClr val="000000"/>
                </a:solidFill>
                <a:effectLst/>
                <a:latin typeface="Times New Roman" panose="02020603050405020304" pitchFamily="18" charset="0"/>
              </a:rPr>
              <a:t>d. </a:t>
            </a:r>
            <a:r>
              <a:rPr lang="tr-TR" dirty="0">
                <a:solidFill>
                  <a:srgbClr val="000000"/>
                </a:solidFill>
                <a:latin typeface="Times New Roman" panose="02020603050405020304" pitchFamily="18" charset="0"/>
              </a:rPr>
              <a:t>s</a:t>
            </a:r>
            <a:r>
              <a:rPr lang="tr-TR" sz="1800" b="0" i="0" dirty="0">
                <a:solidFill>
                  <a:srgbClr val="000000"/>
                </a:solidFill>
                <a:effectLst/>
                <a:latin typeface="Times New Roman" panose="02020603050405020304" pitchFamily="18" charset="0"/>
              </a:rPr>
              <a:t>                              e. t</a:t>
            </a:r>
            <a:r>
              <a:rPr lang="tr-TR" dirty="0"/>
              <a:t> </a:t>
            </a:r>
            <a:br>
              <a:rPr lang="tr-TR" dirty="0"/>
            </a:b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987312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AB8FFF2D-877B-41C6-E829-CBD0ABAA45AD}"/>
              </a:ext>
            </a:extLst>
          </p:cNvPr>
          <p:cNvSpPr txBox="1"/>
          <p:nvPr/>
        </p:nvSpPr>
        <p:spPr>
          <a:xfrm>
            <a:off x="813816" y="448056"/>
            <a:ext cx="9436608" cy="4524315"/>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9.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t) ]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p) (s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t)] ifadesi Quine yöntemi ile denetlenecektir.</a:t>
            </a:r>
          </a:p>
          <a:p>
            <a:r>
              <a:rPr lang="tr-TR" sz="1800" b="0" i="0" dirty="0">
                <a:solidFill>
                  <a:srgbClr val="000000"/>
                </a:solidFill>
                <a:effectLst/>
                <a:latin typeface="Times New Roman" panose="02020603050405020304" pitchFamily="18" charset="0"/>
              </a:rPr>
              <a:t>“Yanlış” değeri alacak ikinci önerme hangisi olmalıdır?</a:t>
            </a:r>
          </a:p>
          <a:p>
            <a:r>
              <a:rPr lang="tr-TR" sz="1800" b="0" i="0" dirty="0">
                <a:solidFill>
                  <a:srgbClr val="000000"/>
                </a:solidFill>
                <a:effectLst/>
                <a:latin typeface="Times New Roman" panose="02020603050405020304" pitchFamily="18" charset="0"/>
              </a:rPr>
              <a:t>a. p                              b. q                               c. r</a:t>
            </a:r>
          </a:p>
          <a:p>
            <a:r>
              <a:rPr lang="tr-TR" sz="1800" b="0" i="0" dirty="0">
                <a:solidFill>
                  <a:srgbClr val="000000"/>
                </a:solidFill>
                <a:effectLst/>
                <a:latin typeface="Times New Roman" panose="02020603050405020304" pitchFamily="18" charset="0"/>
              </a:rPr>
              <a:t>d. s                              e. t</a:t>
            </a:r>
            <a:r>
              <a:rPr lang="tr-TR" dirty="0"/>
              <a:t> </a:t>
            </a:r>
            <a:br>
              <a:rPr lang="tr-TR" dirty="0"/>
            </a:br>
            <a:endParaRPr lang="tr-TR" dirty="0"/>
          </a:p>
          <a:p>
            <a:endParaRPr lang="tr-TR" dirty="0"/>
          </a:p>
          <a:p>
            <a:r>
              <a:rPr lang="tr-TR" sz="1800" b="0" i="0" dirty="0">
                <a:solidFill>
                  <a:srgbClr val="000000"/>
                </a:solidFill>
                <a:effectLst/>
                <a:latin typeface="Times New Roman" panose="02020603050405020304" pitchFamily="18" charset="0"/>
              </a:rPr>
              <a:t>10. [(p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t) ]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p) (s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t)] ifadesi Quine yöntemi ile denetlenecektir.</a:t>
            </a:r>
          </a:p>
          <a:p>
            <a:r>
              <a:rPr lang="tr-TR" sz="1800" b="0" i="0" dirty="0">
                <a:solidFill>
                  <a:srgbClr val="000000"/>
                </a:solidFill>
                <a:effectLst/>
                <a:latin typeface="Times New Roman" panose="02020603050405020304" pitchFamily="18" charset="0"/>
              </a:rPr>
              <a:t>“Doğru” değeri alacak ikinci önerme hangisi olmalıdır?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p                              b. q                             c. r</a:t>
            </a:r>
          </a:p>
          <a:p>
            <a:r>
              <a:rPr lang="tr-TR" sz="1800" b="0" i="0" dirty="0">
                <a:solidFill>
                  <a:srgbClr val="000000"/>
                </a:solidFill>
                <a:effectLst/>
                <a:latin typeface="Times New Roman" panose="02020603050405020304" pitchFamily="18" charset="0"/>
              </a:rPr>
              <a:t>d. </a:t>
            </a:r>
            <a:r>
              <a:rPr lang="tr-TR" dirty="0">
                <a:solidFill>
                  <a:srgbClr val="000000"/>
                </a:solidFill>
                <a:latin typeface="Times New Roman" panose="02020603050405020304" pitchFamily="18" charset="0"/>
              </a:rPr>
              <a:t>s</a:t>
            </a:r>
            <a:r>
              <a:rPr lang="tr-TR" sz="1800" b="0" i="0" dirty="0">
                <a:solidFill>
                  <a:srgbClr val="000000"/>
                </a:solidFill>
                <a:effectLst/>
                <a:latin typeface="Times New Roman" panose="02020603050405020304" pitchFamily="18" charset="0"/>
              </a:rPr>
              <a:t>                              e. t</a:t>
            </a:r>
            <a:r>
              <a:rPr lang="tr-TR" dirty="0"/>
              <a:t>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4276324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127760" y="779241"/>
            <a:ext cx="10195560" cy="1477328"/>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3. QUINE YÖNTEMİ</a:t>
            </a:r>
            <a:r>
              <a:rPr lang="tr-TR" dirty="0"/>
              <a:t> </a:t>
            </a:r>
            <a:br>
              <a:rPr lang="tr-TR" dirty="0"/>
            </a:br>
            <a:r>
              <a:rPr lang="tr-TR" dirty="0"/>
              <a:t> </a:t>
            </a:r>
            <a:endParaRPr lang="tr-TR" sz="1800" b="1" i="0" dirty="0">
              <a:solidFill>
                <a:srgbClr val="000000"/>
              </a:solidFill>
              <a:effectLst/>
              <a:latin typeface="Times New Roman" panose="02020603050405020304" pitchFamily="18" charset="0"/>
            </a:endParaRPr>
          </a:p>
          <a:p>
            <a:endParaRPr lang="tr-TR" sz="1800" b="0" i="0" dirty="0">
              <a:solidFill>
                <a:srgbClr val="000000"/>
              </a:solidFill>
              <a:effectLst/>
              <a:latin typeface="Times New Roman" panose="02020603050405020304" pitchFamily="18" charset="0"/>
            </a:endParaRPr>
          </a:p>
          <a:p>
            <a:br>
              <a:rPr lang="tr-TR" dirty="0"/>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868680" y="1517905"/>
            <a:ext cx="10625328" cy="3693319"/>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Amerikalı bir filozof olan </a:t>
            </a:r>
            <a:r>
              <a:rPr lang="tr-TR" sz="1800" b="0" i="0" dirty="0" err="1">
                <a:solidFill>
                  <a:srgbClr val="000000"/>
                </a:solidFill>
                <a:effectLst/>
                <a:latin typeface="Times New Roman" panose="02020603050405020304" pitchFamily="18" charset="0"/>
              </a:rPr>
              <a:t>Willard</a:t>
            </a:r>
            <a:r>
              <a:rPr lang="tr-TR" sz="1800" b="0" i="0" dirty="0">
                <a:solidFill>
                  <a:srgbClr val="000000"/>
                </a:solidFill>
                <a:effectLst/>
                <a:latin typeface="Times New Roman" panose="02020603050405020304" pitchFamily="18" charset="0"/>
              </a:rPr>
              <a:t> Van Orman Quine (1908–2000) analitik gelenek içerisindeki mantık çalışmalarıyla geçtiğimiz yüzyılın en önemli isimlerinden birisi olmuştur. Mantıkçılar için bir başucu kitabı olan </a:t>
            </a:r>
            <a:r>
              <a:rPr lang="tr-TR" sz="1800" b="0" i="1" dirty="0" err="1">
                <a:solidFill>
                  <a:srgbClr val="000000"/>
                </a:solidFill>
                <a:effectLst/>
                <a:latin typeface="Times New Roman" panose="02020603050405020304" pitchFamily="18" charset="0"/>
              </a:rPr>
              <a:t>Methods</a:t>
            </a:r>
            <a:r>
              <a:rPr lang="tr-TR" sz="1800" b="0" i="1" dirty="0">
                <a:solidFill>
                  <a:srgbClr val="000000"/>
                </a:solidFill>
                <a:effectLst/>
                <a:latin typeface="Times New Roman" panose="02020603050405020304" pitchFamily="18" charset="0"/>
              </a:rPr>
              <a:t> of </a:t>
            </a:r>
            <a:r>
              <a:rPr lang="tr-TR" sz="1800" b="0" i="1" dirty="0" err="1">
                <a:solidFill>
                  <a:srgbClr val="000000"/>
                </a:solidFill>
                <a:effectLst/>
                <a:latin typeface="Times New Roman" panose="02020603050405020304" pitchFamily="18" charset="0"/>
              </a:rPr>
              <a:t>Logic</a:t>
            </a:r>
            <a:r>
              <a:rPr lang="tr-TR" sz="1800" b="0" i="1"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adlı çalışmasında Quine, modern mantık için geçerliliğin ve tutarlılığın ne olduğu üzerinde durmuş, herhangi bir çıkarımın geçerliliği ve tutarlılığını denetlemek için kullanılan ve bugün kendi adıyla anılan bir yöntem geliştirmiştir.</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Bir bileşik önermenin doğruluk tabloları yöntemiyle denetlenmesi, onu meydana getiren basit önermelerin, “doğru” ya da “yanlış” değerini almaları halinde ve </a:t>
            </a:r>
            <a:r>
              <a:rPr lang="tr-TR" sz="1800" b="0" i="0" dirty="0" err="1">
                <a:solidFill>
                  <a:srgbClr val="000000"/>
                </a:solidFill>
                <a:effectLst/>
                <a:latin typeface="Times New Roman" panose="02020603050405020304" pitchFamily="18" charset="0"/>
              </a:rPr>
              <a:t>değilleme</a:t>
            </a:r>
            <a:r>
              <a:rPr lang="tr-TR" sz="1800" b="0" i="0" dirty="0">
                <a:solidFill>
                  <a:srgbClr val="000000"/>
                </a:solidFill>
                <a:effectLst/>
                <a:latin typeface="Times New Roman" panose="02020603050405020304" pitchFamily="18" charset="0"/>
              </a:rPr>
              <a:t> işlemleri ya da birini diğerine bağlayan eklemler uyarınca hangi doğruluk değerlerini sağladıklarının tek tek tespit edilmesini gerektirir. Quine yöntemini doğruluk tabloları yönteminden farklı kılan husus bir bileşik önermeyi (onu oluşturan eklemlere bağlı olan) bir takım eşdeğerlikler yardımıyla sadeleştirebilmesi ve böylece onun mümkün doğruluk durumlarına ait değerlerin daha kolay ve hızlı bir şekilde belirlenebilmesine imkân sağlamasıdır.</a:t>
            </a:r>
            <a:r>
              <a:rPr lang="tr-TR" dirty="0"/>
              <a:t> </a:t>
            </a: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612648" y="585217"/>
            <a:ext cx="10866338" cy="3970318"/>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Quine yönteminde kullanılan eşdeğerliklerin tespiti de gayet kolaydır. İki değerli mantıkta, A ile temsil edilen herhangi bir önermenin (Bundan sonra karşımıza çıkacak bir takım eşdeğerliklerin gösteriminde kullanılacak A, B, C gibi büyük harfler basit ya da bileşik herhangi bir önermeyi temsi ederler) “doğru” ya da “</a:t>
            </a:r>
            <a:r>
              <a:rPr lang="tr-TR" sz="1800" b="0" i="0" dirty="0" err="1">
                <a:solidFill>
                  <a:srgbClr val="000000"/>
                </a:solidFill>
                <a:effectLst/>
                <a:latin typeface="Times New Roman" panose="02020603050405020304" pitchFamily="18" charset="0"/>
              </a:rPr>
              <a:t>yanlış”la</a:t>
            </a:r>
            <a:r>
              <a:rPr lang="tr-TR" sz="1800" b="0" i="0" dirty="0">
                <a:solidFill>
                  <a:srgbClr val="000000"/>
                </a:solidFill>
                <a:effectLst/>
                <a:latin typeface="Times New Roman" panose="02020603050405020304" pitchFamily="18" charset="0"/>
              </a:rPr>
              <a:t> kurduğu herhangi bir ilişkinin vereceği doğruluk değeri için (A’nın doğruluk değerinin bilinip bilinmemesine bağlı olarak) sadece dört öngörülebilir durumdan bahsedilebilir:</a:t>
            </a:r>
          </a:p>
          <a:p>
            <a:r>
              <a:rPr lang="tr-TR" sz="1800" b="0" i="0" dirty="0">
                <a:solidFill>
                  <a:srgbClr val="000000"/>
                </a:solidFill>
                <a:effectLst/>
                <a:latin typeface="Times New Roman" panose="02020603050405020304" pitchFamily="18" charset="0"/>
              </a:rPr>
              <a:t>A’nın doğruluk değerinin bilinmemesi durumunda sonuç,</a:t>
            </a:r>
          </a:p>
          <a:p>
            <a:r>
              <a:rPr lang="tr-TR" sz="1800" b="0" i="0" dirty="0">
                <a:solidFill>
                  <a:srgbClr val="000000"/>
                </a:solidFill>
                <a:effectLst/>
                <a:latin typeface="Times New Roman" panose="02020603050405020304" pitchFamily="18" charset="0"/>
              </a:rPr>
              <a:t>ya </a:t>
            </a:r>
            <a:r>
              <a:rPr lang="tr-TR" sz="1800" b="1" i="0" dirty="0">
                <a:solidFill>
                  <a:srgbClr val="000000"/>
                </a:solidFill>
                <a:effectLst/>
                <a:latin typeface="Times New Roman" panose="02020603050405020304" pitchFamily="18" charset="0"/>
              </a:rPr>
              <a:t>A</a:t>
            </a:r>
          </a:p>
          <a:p>
            <a:r>
              <a:rPr lang="tr-TR" dirty="0">
                <a:solidFill>
                  <a:srgbClr val="000000"/>
                </a:solidFill>
                <a:latin typeface="Times New Roman" panose="02020603050405020304" pitchFamily="18" charset="0"/>
              </a:rPr>
              <a:t>y</a:t>
            </a:r>
            <a:r>
              <a:rPr lang="tr-TR" sz="1800" b="0" i="0" dirty="0">
                <a:solidFill>
                  <a:srgbClr val="000000"/>
                </a:solidFill>
                <a:effectLst/>
                <a:latin typeface="Times New Roman" panose="02020603050405020304" pitchFamily="18" charset="0"/>
              </a:rPr>
              <a:t>a da  </a:t>
            </a:r>
            <a:r>
              <a:rPr lang="tr-TR" sz="1800" b="1" i="0" dirty="0">
                <a:solidFill>
                  <a:srgbClr val="000000"/>
                </a:solidFill>
                <a:effectLst/>
                <a:latin typeface="Times New Roman" panose="02020603050405020304" pitchFamily="18" charset="0"/>
              </a:rPr>
              <a:t>A’</a:t>
            </a:r>
          </a:p>
          <a:p>
            <a:r>
              <a:rPr lang="tr-TR" sz="1800" b="0" i="0" dirty="0">
                <a:solidFill>
                  <a:srgbClr val="000000"/>
                </a:solidFill>
                <a:effectLst/>
                <a:latin typeface="Times New Roman" panose="02020603050405020304" pitchFamily="18" charset="0"/>
              </a:rPr>
              <a:t>A’nın doğruluk değerinin bilinmesi durumunda ise sonuç zorunlu olarak,</a:t>
            </a:r>
          </a:p>
          <a:p>
            <a:r>
              <a:rPr lang="tr-TR" sz="1800" b="0" i="0" dirty="0">
                <a:solidFill>
                  <a:srgbClr val="000000"/>
                </a:solidFill>
                <a:effectLst/>
                <a:latin typeface="Times New Roman" panose="02020603050405020304" pitchFamily="18" charset="0"/>
              </a:rPr>
              <a:t>ya </a:t>
            </a:r>
            <a:r>
              <a:rPr lang="tr-TR" sz="1800" b="1" i="0" dirty="0">
                <a:solidFill>
                  <a:srgbClr val="000000"/>
                </a:solidFill>
                <a:effectLst/>
                <a:latin typeface="Times New Roman" panose="02020603050405020304" pitchFamily="18" charset="0"/>
              </a:rPr>
              <a:t>D</a:t>
            </a:r>
          </a:p>
          <a:p>
            <a:r>
              <a:rPr lang="tr-TR" dirty="0">
                <a:solidFill>
                  <a:srgbClr val="000000"/>
                </a:solidFill>
                <a:latin typeface="Times New Roman" panose="02020603050405020304" pitchFamily="18" charset="0"/>
              </a:rPr>
              <a:t>y</a:t>
            </a:r>
            <a:r>
              <a:rPr lang="tr-TR" sz="1800" b="0" i="0" dirty="0">
                <a:solidFill>
                  <a:srgbClr val="000000"/>
                </a:solidFill>
                <a:effectLst/>
                <a:latin typeface="Times New Roman" panose="02020603050405020304" pitchFamily="18" charset="0"/>
              </a:rPr>
              <a:t>a da </a:t>
            </a:r>
            <a:r>
              <a:rPr lang="tr-TR" sz="1800" b="1" i="0" dirty="0">
                <a:solidFill>
                  <a:srgbClr val="000000"/>
                </a:solidFill>
                <a:effectLst/>
                <a:latin typeface="Times New Roman" panose="02020603050405020304" pitchFamily="18" charset="0"/>
              </a:rPr>
              <a:t>Y</a:t>
            </a:r>
          </a:p>
          <a:p>
            <a:r>
              <a:rPr lang="tr-TR" sz="1800" b="0" i="0" dirty="0">
                <a:solidFill>
                  <a:srgbClr val="000000"/>
                </a:solidFill>
                <a:effectLst/>
                <a:latin typeface="Times New Roman" panose="02020603050405020304" pitchFamily="18" charset="0"/>
              </a:rPr>
              <a:t>olmak durumundadır. Ancak eklemler, bazı mümkün ilişki biçimlerinde </a:t>
            </a:r>
            <a:r>
              <a:rPr lang="tr-TR" sz="1800" b="1" i="0" dirty="0">
                <a:solidFill>
                  <a:srgbClr val="000000"/>
                </a:solidFill>
                <a:effectLst/>
                <a:latin typeface="Times New Roman" panose="02020603050405020304" pitchFamily="18" charset="0"/>
              </a:rPr>
              <a:t>A</a:t>
            </a:r>
            <a:r>
              <a:rPr lang="tr-TR" sz="1800" b="0" i="0" dirty="0">
                <a:solidFill>
                  <a:srgbClr val="000000"/>
                </a:solidFill>
                <a:effectLst/>
                <a:latin typeface="Times New Roman" panose="02020603050405020304" pitchFamily="18" charset="0"/>
              </a:rPr>
              <a:t>’nın doğruluk değerinin bilinmemesi durumunda dahi sonuç olarak bir doğruluk değeri verebilmektedirler</a:t>
            </a:r>
            <a:r>
              <a:rPr lang="tr-TR" dirty="0"/>
              <a:t> </a:t>
            </a: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85732" y="683187"/>
            <a:ext cx="10825842" cy="590931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Söz konusu eşdeğerliklerin tespiti sırasıyla şu şekilde yapılabilir:</a:t>
            </a:r>
          </a:p>
          <a:p>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ve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eklemlerinin yer değiştirme özelliğine sahip oldukları dikkate alınırsa</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                   </a:t>
            </a:r>
            <a:r>
              <a:rPr lang="tr-TR" sz="1800" b="1" i="0" dirty="0" err="1">
                <a:solidFill>
                  <a:srgbClr val="000000"/>
                </a:solidFill>
                <a:effectLst/>
                <a:latin typeface="Times New Roman" panose="02020603050405020304" pitchFamily="18" charset="0"/>
              </a:rPr>
              <a:t>A</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Y</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D                   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               </a:t>
            </a:r>
            <a:r>
              <a:rPr lang="tr-TR" sz="1800" b="1" i="0" dirty="0" err="1">
                <a:solidFill>
                  <a:srgbClr val="000000"/>
                </a:solidFill>
                <a:effectLst/>
                <a:latin typeface="Times New Roman" panose="02020603050405020304" pitchFamily="18" charset="0"/>
              </a:rPr>
              <a:t>A</a:t>
            </a:r>
            <a:r>
              <a:rPr lang="tr-TR" sz="1800" b="1"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olur.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Yer değiştirme özelliği taşımayan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için ise eşdeğerlikler</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a:t>
            </a:r>
            <a:r>
              <a:rPr lang="tr-TR" sz="1800" b="1" i="0" dirty="0">
                <a:solidFill>
                  <a:srgbClr val="000000"/>
                </a:solidFill>
                <a:effectLst/>
                <a:latin typeface="Times New Roman" panose="02020603050405020304" pitchFamily="18" charset="0"/>
              </a:rPr>
              <a:t>D                            </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a:t>
            </a:r>
            <a:r>
              <a:rPr lang="tr-TR" dirty="0"/>
              <a:t> </a:t>
            </a:r>
          </a:p>
          <a:p>
            <a:endParaRPr lang="tr-TR" sz="1800" b="1" i="0" dirty="0">
              <a:solidFill>
                <a:srgbClr val="000000"/>
              </a:solidFill>
              <a:effectLst/>
              <a:latin typeface="Times New Roman" panose="02020603050405020304" pitchFamily="18" charset="0"/>
            </a:endParaRPr>
          </a:p>
          <a:p>
            <a:r>
              <a:rPr lang="es-ES" sz="1800" b="1" i="0" dirty="0">
                <a:solidFill>
                  <a:srgbClr val="000000"/>
                </a:solidFill>
                <a:effectLst/>
                <a:latin typeface="Times New Roman" panose="02020603050405020304" pitchFamily="18" charset="0"/>
              </a:rPr>
              <a:t>A </a:t>
            </a:r>
            <a:r>
              <a:rPr lang="es-ES" sz="1800" b="0" i="0" dirty="0">
                <a:solidFill>
                  <a:srgbClr val="000000"/>
                </a:solidFill>
                <a:effectLst/>
                <a:latin typeface="Symbol" panose="05050102010706020507" pitchFamily="18" charset="2"/>
              </a:rPr>
              <a:t> </a:t>
            </a:r>
            <a:r>
              <a:rPr lang="es-ES" sz="1800" b="0" i="0" dirty="0">
                <a:solidFill>
                  <a:srgbClr val="000000"/>
                </a:solidFill>
                <a:effectLst/>
                <a:latin typeface="Times New Roman" panose="02020603050405020304" pitchFamily="18" charset="0"/>
              </a:rPr>
              <a:t>Y = </a:t>
            </a:r>
            <a:r>
              <a:rPr lang="es-ES" sz="1800" b="1" i="0" dirty="0">
                <a:solidFill>
                  <a:srgbClr val="000000"/>
                </a:solidFill>
                <a:effectLst/>
                <a:latin typeface="Times New Roman" panose="02020603050405020304" pitchFamily="18" charset="0"/>
              </a:rPr>
              <a:t>A</a:t>
            </a:r>
            <a:r>
              <a:rPr lang="tr-TR" sz="1800" b="1" i="0" dirty="0">
                <a:solidFill>
                  <a:srgbClr val="000000"/>
                </a:solidFill>
                <a:effectLst/>
                <a:latin typeface="Times New Roman" panose="02020603050405020304" pitchFamily="18" charset="0"/>
              </a:rPr>
              <a:t>’</a:t>
            </a:r>
            <a:endParaRPr lang="es-ES" sz="1800" b="1" i="0" dirty="0">
              <a:solidFill>
                <a:srgbClr val="000000"/>
              </a:solidFill>
              <a:effectLst/>
              <a:latin typeface="Times New Roman" panose="02020603050405020304" pitchFamily="18" charset="0"/>
            </a:endParaRPr>
          </a:p>
          <a:p>
            <a:r>
              <a:rPr lang="es-ES" sz="1800" b="0" i="0" dirty="0">
                <a:solidFill>
                  <a:srgbClr val="000000"/>
                </a:solidFill>
                <a:effectLst/>
                <a:latin typeface="Times New Roman" panose="02020603050405020304" pitchFamily="18" charset="0"/>
              </a:rPr>
              <a:t>Y </a:t>
            </a:r>
            <a:r>
              <a:rPr lang="es-ES" sz="1800" b="0" i="0" dirty="0">
                <a:solidFill>
                  <a:srgbClr val="000000"/>
                </a:solidFill>
                <a:effectLst/>
                <a:latin typeface="Symbol" panose="05050102010706020507" pitchFamily="18" charset="2"/>
              </a:rPr>
              <a:t> </a:t>
            </a:r>
            <a:r>
              <a:rPr lang="es-ES" sz="1800" b="1" i="0" dirty="0">
                <a:solidFill>
                  <a:srgbClr val="000000"/>
                </a:solidFill>
                <a:effectLst/>
                <a:latin typeface="Times New Roman" panose="02020603050405020304" pitchFamily="18" charset="0"/>
              </a:rPr>
              <a:t>A </a:t>
            </a:r>
            <a:r>
              <a:rPr lang="es-ES" sz="1800" b="0" i="0" dirty="0">
                <a:solidFill>
                  <a:srgbClr val="000000"/>
                </a:solidFill>
                <a:effectLst/>
                <a:latin typeface="Times New Roman" panose="02020603050405020304" pitchFamily="18" charset="0"/>
              </a:rPr>
              <a:t>= </a:t>
            </a:r>
            <a:r>
              <a:rPr lang="es-ES" sz="1800" b="1" i="0" dirty="0">
                <a:solidFill>
                  <a:srgbClr val="000000"/>
                </a:solidFill>
                <a:effectLst/>
                <a:latin typeface="Times New Roman" panose="02020603050405020304" pitchFamily="18" charset="0"/>
              </a:rPr>
              <a:t>D </a:t>
            </a:r>
            <a:endParaRPr lang="tr-TR" sz="1800" b="1" i="0" dirty="0">
              <a:solidFill>
                <a:srgbClr val="000000"/>
              </a:solidFill>
              <a:effectLst/>
              <a:latin typeface="Times New Roman" panose="02020603050405020304" pitchFamily="18" charset="0"/>
            </a:endParaRPr>
          </a:p>
          <a:p>
            <a:endParaRPr lang="tr-TR" b="1" dirty="0">
              <a:solidFill>
                <a:srgbClr val="000000"/>
              </a:solidFill>
              <a:latin typeface="Times New Roman" panose="02020603050405020304" pitchFamily="18" charset="0"/>
            </a:endParaRPr>
          </a:p>
          <a:p>
            <a:r>
              <a:rPr lang="es-ES" sz="1800" b="0" i="0" dirty="0" err="1">
                <a:solidFill>
                  <a:srgbClr val="000000"/>
                </a:solidFill>
                <a:effectLst/>
                <a:latin typeface="Times New Roman" panose="02020603050405020304" pitchFamily="18" charset="0"/>
              </a:rPr>
              <a:t>şeklindedir</a:t>
            </a:r>
            <a:r>
              <a:rPr lang="es-ES" dirty="0"/>
              <a:t> </a:t>
            </a:r>
            <a:br>
              <a:rPr lang="es-ES"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1252728" y="73152"/>
            <a:ext cx="10222992" cy="6524863"/>
          </a:xfrm>
          <a:prstGeom prst="rect">
            <a:avLst/>
          </a:prstGeom>
          <a:noFill/>
        </p:spPr>
        <p:txBody>
          <a:bodyPr wrap="square">
            <a:spAutoFit/>
          </a:bodyPr>
          <a:lstStyle/>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Önerme Denetlemesi</a:t>
            </a:r>
          </a:p>
          <a:p>
            <a:pPr algn="just"/>
            <a:r>
              <a:rPr lang="tr-TR" sz="1800" b="0" i="0" dirty="0">
                <a:solidFill>
                  <a:srgbClr val="000000"/>
                </a:solidFill>
                <a:effectLst/>
                <a:latin typeface="Times New Roman" panose="02020603050405020304" pitchFamily="18" charset="0"/>
              </a:rPr>
              <a:t>Aşağıda, Quine yönteminin nasıl uygulandığı ve yukarıdaki eşdeğerliklerin bu uygulamada nasıl kullanıldığı, doğruluk tablosu yöntemi için verdiğimiz örnek önerme (aynı örneğin kullanılması iki farklı yöntem arasında mukayese yapılabilmesi içindir) üzerinde ancak bu yeni yöntem için ilk örnek olması sebebiyle ayrıntılı bir biçimde açıklanacaktır.</a:t>
            </a:r>
          </a:p>
          <a:p>
            <a:pPr algn="just"/>
            <a:endParaRPr lang="tr-TR" dirty="0">
              <a:solidFill>
                <a:srgbClr val="000000"/>
              </a:solidFill>
              <a:latin typeface="Times New Roman" panose="02020603050405020304" pitchFamily="18" charset="0"/>
            </a:endParaRPr>
          </a:p>
          <a:p>
            <a:r>
              <a:rPr lang="tr-TR" sz="1800" b="1" i="0" dirty="0">
                <a:solidFill>
                  <a:srgbClr val="000000"/>
                </a:solidFill>
                <a:effectLst/>
                <a:latin typeface="Times New Roman" panose="02020603050405020304" pitchFamily="18" charset="0"/>
              </a:rPr>
              <a:t>Örnek 1</a:t>
            </a:r>
          </a:p>
          <a:p>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(p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endParaRPr lang="tr-TR" sz="1800" b="1" i="0" dirty="0">
              <a:solidFill>
                <a:srgbClr val="000000"/>
              </a:solidFill>
              <a:effectLst/>
              <a:latin typeface="Times New Roman" panose="02020603050405020304" pitchFamily="18" charset="0"/>
            </a:endParaRPr>
          </a:p>
          <a:p>
            <a:pPr marL="342900" indent="-342900">
              <a:buAutoNum type="arabicPeriod"/>
            </a:pPr>
            <a:r>
              <a:rPr lang="tr-TR" sz="1800" b="0" i="0" dirty="0">
                <a:solidFill>
                  <a:srgbClr val="000000"/>
                </a:solidFill>
                <a:effectLst/>
                <a:latin typeface="Times New Roman" panose="02020603050405020304" pitchFamily="18" charset="0"/>
              </a:rPr>
              <a:t>Öncelikle, ilgili bileşik önermede basit önermeleri temsil eden terimlerden en çok geçeni tespit edilir (örnek önermede en çok geçen terim “</a:t>
            </a:r>
            <a:r>
              <a:rPr lang="tr-TR" sz="1800" b="0" i="0" dirty="0" err="1">
                <a:solidFill>
                  <a:srgbClr val="000000"/>
                </a:solidFill>
                <a:effectLst/>
                <a:latin typeface="Times New Roman" panose="02020603050405020304" pitchFamily="18" charset="0"/>
              </a:rPr>
              <a:t>p”dir</a:t>
            </a:r>
            <a:r>
              <a:rPr lang="tr-TR" sz="1800" b="0" i="0" dirty="0">
                <a:solidFill>
                  <a:srgbClr val="000000"/>
                </a:solidFill>
                <a:effectLst/>
                <a:latin typeface="Times New Roman" panose="02020603050405020304" pitchFamily="18" charset="0"/>
              </a:rPr>
              <a:t>). Eğer en çok geçen terim birden fazla ise ilkesel olarak tercih “p, q, r” sırasına göre yapılır.</a:t>
            </a:r>
          </a:p>
          <a:p>
            <a:endParaRPr lang="tr-TR" sz="1800" b="0" i="0" dirty="0">
              <a:solidFill>
                <a:srgbClr val="000000"/>
              </a:solidFill>
              <a:effectLst/>
              <a:latin typeface="Times New Roman" panose="02020603050405020304" pitchFamily="18" charset="0"/>
            </a:endParaRPr>
          </a:p>
          <a:p>
            <a:pPr algn="just"/>
            <a:r>
              <a:rPr lang="tr-TR" sz="1800" b="1" i="0" dirty="0">
                <a:solidFill>
                  <a:srgbClr val="000000"/>
                </a:solidFill>
                <a:effectLst/>
                <a:latin typeface="Times New Roman" panose="02020603050405020304" pitchFamily="18" charset="0"/>
              </a:rPr>
              <a:t>2. </a:t>
            </a:r>
            <a:r>
              <a:rPr lang="tr-TR" sz="1800" b="0" i="0" dirty="0">
                <a:solidFill>
                  <a:srgbClr val="000000"/>
                </a:solidFill>
                <a:effectLst/>
                <a:latin typeface="Times New Roman" panose="02020603050405020304" pitchFamily="18" charset="0"/>
              </a:rPr>
              <a:t>Bileşik önermede yapılacak sadeleştirme işlemlerinde mümkün olduğunca az sayıda değişkenle işlem yapılmasını sağlayacak ve böylece çözümü kolaylaştıracak olması nedeniyle en çok geçen basit önermeye önce “D” daha sonra “Y” doğruluk değeri verilir; aşağıda gösterileceği şekilde her bir doğruluk değeri için sadeleştirme işlemleri yapılır; nihayetinde bir doğruluk değeri elde edene kadar terim belirleme, değer verme ve sadeleştirme işlemlerine devam edilir. Sadeleştirme işlemlerinin herhangi bir aşamasında bir terime değer verilmesi gerekmişse bu işlemin “D” için olduğu gibi “Y” için de yapılmasının zorunlu olduğu unutulmamalıdır.</a:t>
            </a:r>
            <a:r>
              <a:rPr lang="tr-TR" sz="2000" dirty="0"/>
              <a:t> </a:t>
            </a:r>
            <a:br>
              <a:rPr lang="tr-TR" sz="2000" dirty="0"/>
            </a:br>
            <a:r>
              <a:rPr lang="tr-TR" sz="2000" dirty="0"/>
              <a:t> </a:t>
            </a:r>
            <a:br>
              <a:rPr lang="tr-TR" sz="2000" dirty="0"/>
            </a:br>
            <a:endParaRPr lang="tr-TR" dirty="0"/>
          </a:p>
        </p:txBody>
      </p:sp>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722376" y="155448"/>
            <a:ext cx="10241280" cy="646331"/>
          </a:xfrm>
          <a:prstGeom prst="rect">
            <a:avLst/>
          </a:prstGeom>
          <a:noFill/>
        </p:spPr>
        <p:txBody>
          <a:bodyPr wrap="square">
            <a:spAutoFit/>
          </a:bodyPr>
          <a:lstStyle/>
          <a:p>
            <a:pPr algn="just"/>
            <a:br>
              <a:rPr lang="tr-TR" dirty="0"/>
            </a:br>
            <a:endParaRPr lang="tr-TR" dirty="0"/>
          </a:p>
        </p:txBody>
      </p:sp>
      <p:sp>
        <p:nvSpPr>
          <p:cNvPr id="7" name="Metin kutusu 6">
            <a:extLst>
              <a:ext uri="{FF2B5EF4-FFF2-40B4-BE49-F238E27FC236}">
                <a16:creationId xmlns:a16="http://schemas.microsoft.com/office/drawing/2014/main" id="{0ED452DA-2216-4CA8-7467-4AD51C4AF67C}"/>
              </a:ext>
            </a:extLst>
          </p:cNvPr>
          <p:cNvSpPr txBox="1"/>
          <p:nvPr/>
        </p:nvSpPr>
        <p:spPr>
          <a:xfrm>
            <a:off x="420624" y="228600"/>
            <a:ext cx="10634472" cy="4801314"/>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3. </a:t>
            </a:r>
            <a:r>
              <a:rPr lang="tr-TR" sz="1800" b="0" i="0" dirty="0">
                <a:solidFill>
                  <a:srgbClr val="000000"/>
                </a:solidFill>
                <a:effectLst/>
                <a:latin typeface="Times New Roman" panose="02020603050405020304" pitchFamily="18" charset="0"/>
              </a:rPr>
              <a:t>Son olarak, elde edilen tek tek doğruluk değerlerinin doğruluk tablosunda gösterimi yapılır; bu değerler üzerinden önermenin geçerliliği ve tutarlılığı değerlendirilir.</a:t>
            </a:r>
          </a:p>
          <a:p>
            <a:r>
              <a:rPr lang="tr-TR" sz="1800" b="0" i="0" dirty="0">
                <a:solidFill>
                  <a:srgbClr val="000000"/>
                </a:solidFill>
                <a:effectLst/>
                <a:latin typeface="Times New Roman" panose="02020603050405020304" pitchFamily="18" charset="0"/>
              </a:rPr>
              <a:t>En çok geçen basit önerme “p” olduğuna göre</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p = D </a:t>
            </a:r>
            <a:r>
              <a:rPr lang="tr-TR" sz="1800" b="0" i="0" dirty="0">
                <a:solidFill>
                  <a:srgbClr val="000000"/>
                </a:solidFill>
                <a:effectLst/>
                <a:latin typeface="Times New Roman" panose="02020603050405020304" pitchFamily="18" charset="0"/>
              </a:rPr>
              <a:t>olduğunda ilgili bileşik önerme</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050" b="1" dirty="0">
                <a:solidFill>
                  <a:srgbClr val="000000"/>
                </a:solidFill>
                <a:latin typeface="Times New Roman" panose="02020603050405020304" pitchFamily="18" charset="0"/>
              </a:rPr>
              <a:t>’</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800" b="0" i="0" dirty="0">
                <a:solidFill>
                  <a:srgbClr val="000000"/>
                </a:solidFill>
                <a:effectLst/>
                <a:latin typeface="Times New Roman" panose="02020603050405020304" pitchFamily="18" charset="0"/>
              </a:rPr>
              <a:t>) olur.</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olduğuna göre (D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r>
              <a:rPr lang="tr-TR" sz="1800" b="0" i="0" dirty="0">
                <a:solidFill>
                  <a:srgbClr val="000000"/>
                </a:solidFill>
                <a:effectLst/>
                <a:latin typeface="Times New Roman" panose="02020603050405020304" pitchFamily="18" charset="0"/>
              </a:rPr>
              <a:t>) = </a:t>
            </a:r>
            <a:r>
              <a:rPr lang="tr-TR" sz="1800" b="1" i="0" dirty="0">
                <a:solidFill>
                  <a:srgbClr val="000000"/>
                </a:solidFill>
                <a:effectLst/>
                <a:latin typeface="Times New Roman" panose="02020603050405020304" pitchFamily="18" charset="0"/>
              </a:rPr>
              <a:t>q</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olduğuna göre </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 r </a:t>
            </a:r>
            <a:r>
              <a:rPr lang="tr-TR" sz="1800" b="0" i="0" dirty="0">
                <a:solidFill>
                  <a:srgbClr val="000000"/>
                </a:solidFill>
                <a:effectLst/>
                <a:latin typeface="Times New Roman" panose="02020603050405020304" pitchFamily="18" charset="0"/>
              </a:rPr>
              <a:t>olur. </a:t>
            </a:r>
          </a:p>
          <a:p>
            <a:r>
              <a:rPr lang="tr-TR" sz="1800" b="0" i="0" dirty="0">
                <a:solidFill>
                  <a:srgbClr val="000000"/>
                </a:solidFill>
                <a:effectLst/>
                <a:latin typeface="Times New Roman" panose="02020603050405020304" pitchFamily="18" charset="0"/>
              </a:rPr>
              <a:t>Ancak önermenin başında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olduğuna göre sonuç </a:t>
            </a:r>
            <a:r>
              <a:rPr lang="tr-TR" sz="1800" b="1" i="0" dirty="0">
                <a:solidFill>
                  <a:srgbClr val="000000"/>
                </a:solidFill>
                <a:effectLst/>
                <a:latin typeface="Times New Roman" panose="02020603050405020304" pitchFamily="18" charset="0"/>
              </a:rPr>
              <a:t>r</a:t>
            </a:r>
            <a:r>
              <a:rPr lang="tr-TR" sz="1050" b="1" dirty="0">
                <a:solidFill>
                  <a:srgbClr val="000000"/>
                </a:solidFill>
                <a:latin typeface="Times New Roman" panose="02020603050405020304" pitchFamily="18" charset="0"/>
              </a:rPr>
              <a:t>’  </a:t>
            </a:r>
            <a:r>
              <a:rPr lang="tr-TR" sz="1800" b="0" i="0" dirty="0" err="1">
                <a:solidFill>
                  <a:srgbClr val="000000"/>
                </a:solidFill>
                <a:effectLst/>
                <a:latin typeface="Times New Roman" panose="02020603050405020304" pitchFamily="18" charset="0"/>
              </a:rPr>
              <a:t>dir</a:t>
            </a:r>
            <a:r>
              <a:rPr lang="tr-TR" sz="1800" b="0" i="0" dirty="0">
                <a:solidFill>
                  <a:srgbClr val="000000"/>
                </a:solidFill>
                <a:effectLst/>
                <a:latin typeface="Times New Roman" panose="02020603050405020304" pitchFamily="18" charset="0"/>
              </a:rPr>
              <a:t>. Bu sadeleştirmeler neticesinde bileşik önerme şu hali alır:</a:t>
            </a:r>
          </a:p>
          <a:p>
            <a:r>
              <a:rPr lang="tr-TR" sz="1800" b="0" i="0" dirty="0">
                <a:solidFill>
                  <a:srgbClr val="000000"/>
                </a:solidFill>
                <a:effectLst/>
                <a:latin typeface="Times New Roman" panose="02020603050405020304" pitchFamily="18" charset="0"/>
              </a:rPr>
              <a:t>(</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050" b="1" dirty="0">
                <a:solidFill>
                  <a:srgbClr val="000000"/>
                </a:solidFill>
                <a:latin typeface="Times New Roman" panose="02020603050405020304" pitchFamily="18" charset="0"/>
              </a:rPr>
              <a:t>’</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050" b="1" dirty="0">
                <a:solidFill>
                  <a:srgbClr val="000000"/>
                </a:solidFill>
                <a:latin typeface="Times New Roman" panose="02020603050405020304" pitchFamily="18" charset="0"/>
              </a:rPr>
              <a:t>’</a:t>
            </a:r>
            <a:endParaRPr lang="tr-TR" sz="1050" b="1"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Görüldüğü üzere sadeleştirme sonucunda bir doğruluk değeri elde edilememiştir. Bu nedenle eldeki ifadede ilgili işlemler tekrar edilir. Yukarıdaki ifadede en çok geçen terim “r” olduğuna göre</a:t>
            </a:r>
          </a:p>
          <a:p>
            <a:r>
              <a:rPr lang="tr-TR" sz="1800" b="1" i="0" dirty="0">
                <a:solidFill>
                  <a:srgbClr val="000000"/>
                </a:solidFill>
                <a:effectLst/>
                <a:latin typeface="Times New Roman" panose="02020603050405020304" pitchFamily="18" charset="0"/>
              </a:rPr>
              <a:t>r = D </a:t>
            </a:r>
            <a:r>
              <a:rPr lang="tr-TR" sz="1800" b="0" i="0" dirty="0">
                <a:solidFill>
                  <a:srgbClr val="000000"/>
                </a:solidFill>
                <a:effectLst/>
                <a:latin typeface="Times New Roman" panose="02020603050405020304" pitchFamily="18" charset="0"/>
              </a:rPr>
              <a:t>olduğunda ilgili bileşik önerme</a:t>
            </a:r>
          </a:p>
          <a:p>
            <a:r>
              <a:rPr lang="tr-TR" sz="1800" b="0" i="0" dirty="0">
                <a:solidFill>
                  <a:srgbClr val="000000"/>
                </a:solidFill>
                <a:effectLst/>
                <a:latin typeface="Times New Roman" panose="02020603050405020304" pitchFamily="18" charset="0"/>
              </a:rPr>
              <a:t>(</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olur.</a:t>
            </a: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a:t>
            </a:r>
            <a:r>
              <a:rPr lang="tr-TR" sz="1800" b="1" i="0" dirty="0">
                <a:solidFill>
                  <a:srgbClr val="000000"/>
                </a:solidFill>
                <a:effectLst/>
                <a:latin typeface="Times New Roman" panose="02020603050405020304" pitchFamily="18" charset="0"/>
              </a:rPr>
              <a:t>A</a:t>
            </a:r>
            <a:r>
              <a:rPr lang="tr-TR" sz="1050" b="1" dirty="0">
                <a:solidFill>
                  <a:srgbClr val="000000"/>
                </a:solidFill>
                <a:latin typeface="Times New Roman" panose="02020603050405020304" pitchFamily="18" charset="0"/>
              </a:rPr>
              <a:t>’ </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olduğuna </a:t>
            </a:r>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685800" y="603504"/>
            <a:ext cx="10195560" cy="5355312"/>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göre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a:t>
            </a:r>
            <a:r>
              <a:rPr lang="tr-TR" sz="1800" b="1" i="0" dirty="0">
                <a:solidFill>
                  <a:srgbClr val="000000"/>
                </a:solidFill>
                <a:effectLst/>
                <a:latin typeface="Times New Roman" panose="02020603050405020304" pitchFamily="18" charset="0"/>
              </a:rPr>
              <a:t>q’</a:t>
            </a:r>
            <a:r>
              <a:rPr lang="tr-TR" sz="1800" b="0" i="0" dirty="0">
                <a:solidFill>
                  <a:srgbClr val="000000"/>
                </a:solidFill>
                <a:effectLst/>
                <a:latin typeface="Times New Roman" panose="02020603050405020304" pitchFamily="18" charset="0"/>
              </a:rPr>
              <a:t>, bu durumda ifade</a:t>
            </a:r>
          </a:p>
          <a:p>
            <a:r>
              <a:rPr lang="tr-TR" sz="1800" b="0" i="0" dirty="0">
                <a:solidFill>
                  <a:srgbClr val="000000"/>
                </a:solidFill>
                <a:effectLst/>
                <a:latin typeface="Times New Roman" panose="02020603050405020304" pitchFamily="18" charset="0"/>
              </a:rPr>
              <a:t>(</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olmaktadır.</a:t>
            </a: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olduğuna göre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olur. </a:t>
            </a:r>
          </a:p>
          <a:p>
            <a:r>
              <a:rPr lang="tr-TR" sz="1800" b="0" i="0" dirty="0">
                <a:solidFill>
                  <a:srgbClr val="000000"/>
                </a:solidFill>
                <a:effectLst/>
                <a:latin typeface="Times New Roman" panose="02020603050405020304" pitchFamily="18" charset="0"/>
              </a:rPr>
              <a:t>Hala bir doğruluk değeri elde edilemediğinden son olarak </a:t>
            </a:r>
            <a:r>
              <a:rPr lang="tr-TR" sz="1800" b="0" i="0" dirty="0" err="1">
                <a:solidFill>
                  <a:srgbClr val="000000"/>
                </a:solidFill>
                <a:effectLst/>
                <a:latin typeface="Times New Roman" panose="02020603050405020304" pitchFamily="18" charset="0"/>
              </a:rPr>
              <a:t>q’ya</a:t>
            </a:r>
            <a:r>
              <a:rPr lang="tr-TR" sz="1800" b="0" i="0" dirty="0">
                <a:solidFill>
                  <a:srgbClr val="000000"/>
                </a:solidFill>
                <a:effectLst/>
                <a:latin typeface="Times New Roman" panose="02020603050405020304" pitchFamily="18" charset="0"/>
              </a:rPr>
              <a:t> da değer vermek gerekmektedir. Sonuç:</a:t>
            </a:r>
          </a:p>
          <a:p>
            <a:r>
              <a:rPr lang="tr-TR" sz="1800" b="1" i="0" dirty="0">
                <a:solidFill>
                  <a:srgbClr val="000000"/>
                </a:solidFill>
                <a:effectLst/>
                <a:latin typeface="Times New Roman" panose="02020603050405020304" pitchFamily="18" charset="0"/>
              </a:rPr>
              <a:t>q = D </a:t>
            </a:r>
            <a:r>
              <a:rPr lang="tr-TR" sz="1800" b="0" i="0" dirty="0">
                <a:solidFill>
                  <a:srgbClr val="000000"/>
                </a:solidFill>
                <a:effectLst/>
                <a:latin typeface="Times New Roman" panose="02020603050405020304" pitchFamily="18" charset="0"/>
              </a:rPr>
              <a:t>olduğunda ifade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gereği </a:t>
            </a:r>
            <a:r>
              <a:rPr lang="tr-TR" sz="1800" b="1" i="0" dirty="0">
                <a:solidFill>
                  <a:srgbClr val="000000"/>
                </a:solidFill>
                <a:effectLst/>
                <a:latin typeface="Times New Roman" panose="02020603050405020304" pitchFamily="18" charset="0"/>
              </a:rPr>
              <a:t>“Y”</a:t>
            </a:r>
          </a:p>
          <a:p>
            <a:r>
              <a:rPr lang="tr-TR" sz="1800" b="1" i="0" dirty="0">
                <a:solidFill>
                  <a:srgbClr val="000000"/>
                </a:solidFill>
                <a:effectLst/>
                <a:latin typeface="Times New Roman" panose="02020603050405020304" pitchFamily="18" charset="0"/>
              </a:rPr>
              <a:t>q = Y </a:t>
            </a:r>
            <a:r>
              <a:rPr lang="tr-TR" sz="1800" b="0" i="0" dirty="0">
                <a:solidFill>
                  <a:srgbClr val="000000"/>
                </a:solidFill>
                <a:effectLst/>
                <a:latin typeface="Times New Roman" panose="02020603050405020304" pitchFamily="18" charset="0"/>
              </a:rPr>
              <a:t>olduğunda ifade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gereği </a:t>
            </a:r>
            <a:r>
              <a:rPr lang="tr-TR" sz="1800" b="1" i="0" dirty="0">
                <a:solidFill>
                  <a:srgbClr val="000000"/>
                </a:solidFill>
                <a:effectLst/>
                <a:latin typeface="Times New Roman" panose="02020603050405020304" pitchFamily="18" charset="0"/>
              </a:rPr>
              <a:t>“D” </a:t>
            </a:r>
            <a:r>
              <a:rPr lang="tr-TR" sz="1800" b="0" i="0" dirty="0">
                <a:solidFill>
                  <a:srgbClr val="000000"/>
                </a:solidFill>
                <a:effectLst/>
                <a:latin typeface="Times New Roman" panose="02020603050405020304" pitchFamily="18" charset="0"/>
              </a:rPr>
              <a:t>olmaktadır.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Şimdi geriye dönülerek r’nin “Y” olduğu durumu da denetlemek gerekmektedir.</a:t>
            </a:r>
          </a:p>
          <a:p>
            <a:r>
              <a:rPr lang="tr-TR" sz="1800" b="1" i="0" dirty="0">
                <a:solidFill>
                  <a:srgbClr val="000000"/>
                </a:solidFill>
                <a:effectLst/>
                <a:latin typeface="Times New Roman" panose="02020603050405020304" pitchFamily="18" charset="0"/>
              </a:rPr>
              <a:t>r = Y </a:t>
            </a:r>
            <a:r>
              <a:rPr lang="tr-TR" sz="1800" b="0" i="0" dirty="0">
                <a:solidFill>
                  <a:srgbClr val="000000"/>
                </a:solidFill>
                <a:effectLst/>
                <a:latin typeface="Times New Roman" panose="02020603050405020304" pitchFamily="18" charset="0"/>
              </a:rPr>
              <a:t>olduğunda ilgili bileşik önerme yani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p>
          <a:p>
            <a:r>
              <a:rPr lang="tr-TR" dirty="0"/>
              <a:t> </a:t>
            </a:r>
            <a:r>
              <a:rPr lang="tr-TR" sz="1800" b="0" i="0" dirty="0">
                <a:solidFill>
                  <a:srgbClr val="000000"/>
                </a:solidFill>
                <a:effectLst/>
                <a:latin typeface="Times New Roman" panose="02020603050405020304" pitchFamily="18" charset="0"/>
              </a:rPr>
              <a:t>(</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olur.</a:t>
            </a:r>
          </a:p>
          <a:p>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D olduğuna göre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 D olmakta, o halde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ifadesi de (D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D) yani </a:t>
            </a:r>
            <a:r>
              <a:rPr lang="tr-TR" sz="1800" b="1" i="0" dirty="0">
                <a:solidFill>
                  <a:srgbClr val="000000"/>
                </a:solidFill>
                <a:effectLst/>
                <a:latin typeface="Times New Roman" panose="02020603050405020304" pitchFamily="18" charset="0"/>
              </a:rPr>
              <a:t>“D” </a:t>
            </a:r>
            <a:r>
              <a:rPr lang="tr-TR" sz="1800" b="0" i="0" dirty="0">
                <a:solidFill>
                  <a:srgbClr val="000000"/>
                </a:solidFill>
                <a:effectLst/>
                <a:latin typeface="Times New Roman" panose="02020603050405020304" pitchFamily="18" charset="0"/>
              </a:rPr>
              <a:t>olmaktadır.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Görülmüş olduğu gibi, çözümlemenin bu kısmında </a:t>
            </a:r>
            <a:r>
              <a:rPr lang="tr-TR" sz="1800" b="0" i="0" dirty="0" err="1">
                <a:solidFill>
                  <a:srgbClr val="000000"/>
                </a:solidFill>
                <a:effectLst/>
                <a:latin typeface="Times New Roman" panose="02020603050405020304" pitchFamily="18" charset="0"/>
              </a:rPr>
              <a:t>q’ya</a:t>
            </a:r>
            <a:r>
              <a:rPr lang="tr-TR" sz="1800" b="0" i="0" dirty="0">
                <a:solidFill>
                  <a:srgbClr val="000000"/>
                </a:solidFill>
                <a:effectLst/>
                <a:latin typeface="Times New Roman" panose="02020603050405020304" pitchFamily="18" charset="0"/>
              </a:rPr>
              <a:t> değer vermek gerekmemiştir. Artık en başa dönülerek p’nin “Y” olduğu durumlar incelenebilir:</a:t>
            </a:r>
          </a:p>
          <a:p>
            <a:r>
              <a:rPr lang="tr-TR" sz="1800" b="1" i="0" dirty="0">
                <a:solidFill>
                  <a:srgbClr val="000000"/>
                </a:solidFill>
                <a:effectLst/>
                <a:latin typeface="Times New Roman" panose="02020603050405020304" pitchFamily="18" charset="0"/>
              </a:rPr>
              <a:t>p = Y </a:t>
            </a:r>
            <a:r>
              <a:rPr lang="tr-TR" sz="1800" b="0" i="0" dirty="0">
                <a:solidFill>
                  <a:srgbClr val="000000"/>
                </a:solidFill>
                <a:effectLst/>
                <a:latin typeface="Times New Roman" panose="02020603050405020304" pitchFamily="18" charset="0"/>
              </a:rPr>
              <a:t>olduğunda ilgili bileşik önerme</a:t>
            </a:r>
          </a:p>
          <a:p>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800" b="0" i="0" dirty="0">
                <a:solidFill>
                  <a:srgbClr val="000000"/>
                </a:solidFill>
                <a:effectLst/>
                <a:latin typeface="Times New Roman" panose="02020603050405020304" pitchFamily="18" charset="0"/>
              </a:rPr>
              <a:t>) olur.</a:t>
            </a:r>
            <a:r>
              <a:rPr lang="tr-TR" dirty="0"/>
              <a:t> </a:t>
            </a:r>
            <a:br>
              <a:rPr lang="tr-TR" dirty="0"/>
            </a:b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a:extLst>
              <a:ext uri="{FF2B5EF4-FFF2-40B4-BE49-F238E27FC236}">
                <a16:creationId xmlns:a16="http://schemas.microsoft.com/office/drawing/2014/main" id="{08D21229-A180-5D41-4412-DE787FF5EDC7}"/>
              </a:ext>
            </a:extLst>
          </p:cNvPr>
          <p:cNvSpPr txBox="1"/>
          <p:nvPr/>
        </p:nvSpPr>
        <p:spPr>
          <a:xfrm>
            <a:off x="923544" y="2406230"/>
            <a:ext cx="9070848" cy="646331"/>
          </a:xfrm>
          <a:prstGeom prst="rect">
            <a:avLst/>
          </a:prstGeom>
          <a:noFill/>
        </p:spPr>
        <p:txBody>
          <a:bodyPr wrap="square">
            <a:spAutoFit/>
          </a:bodyPr>
          <a:lstStyle/>
          <a:p>
            <a:pPr algn="just"/>
            <a:br>
              <a:rPr lang="tr-TR" dirty="0"/>
            </a:br>
            <a:endParaRPr lang="tr-TR" dirty="0"/>
          </a:p>
        </p:txBody>
      </p:sp>
      <p:sp>
        <p:nvSpPr>
          <p:cNvPr id="11" name="Metin kutusu 10">
            <a:extLst>
              <a:ext uri="{FF2B5EF4-FFF2-40B4-BE49-F238E27FC236}">
                <a16:creationId xmlns:a16="http://schemas.microsoft.com/office/drawing/2014/main" id="{0EBEB695-0F7C-23DB-7749-164136AF1D59}"/>
              </a:ext>
            </a:extLst>
          </p:cNvPr>
          <p:cNvSpPr txBox="1"/>
          <p:nvPr/>
        </p:nvSpPr>
        <p:spPr>
          <a:xfrm>
            <a:off x="1179576" y="210312"/>
            <a:ext cx="7962138" cy="590931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Y olduğuna göre (Y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q</a:t>
            </a:r>
            <a:r>
              <a:rPr lang="tr-TR" sz="1800" b="0" i="0" dirty="0">
                <a:solidFill>
                  <a:srgbClr val="000000"/>
                </a:solidFill>
                <a:effectLst/>
                <a:latin typeface="Times New Roman" panose="02020603050405020304" pitchFamily="18" charset="0"/>
              </a:rPr>
              <a:t>) = Y</a:t>
            </a:r>
          </a:p>
          <a:p>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A</a:t>
            </a:r>
            <a:r>
              <a:rPr lang="tr-TR" sz="1050" b="1" dirty="0">
                <a:solidFill>
                  <a:srgbClr val="000000"/>
                </a:solidFill>
                <a:latin typeface="Times New Roman" panose="02020603050405020304" pitchFamily="18" charset="0"/>
              </a:rPr>
              <a:t>’</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olduğuna göre </a:t>
            </a:r>
            <a:r>
              <a:rPr lang="tr-TR" sz="1800" b="1" i="0" dirty="0">
                <a:solidFill>
                  <a:srgbClr val="000000"/>
                </a:solidFill>
                <a:effectLst/>
                <a:latin typeface="Times New Roman" panose="02020603050405020304" pitchFamily="18" charset="0"/>
              </a:rPr>
              <a:t>(</a:t>
            </a:r>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 = r</a:t>
            </a:r>
            <a:r>
              <a:rPr lang="tr-TR" sz="1050" b="1" dirty="0">
                <a:solidFill>
                  <a:srgbClr val="000000"/>
                </a:solidFill>
                <a:latin typeface="Times New Roman" panose="02020603050405020304" pitchFamily="18" charset="0"/>
              </a:rPr>
              <a:t>’ </a:t>
            </a:r>
            <a:r>
              <a:rPr lang="tr-TR" sz="1800" b="0" i="0" dirty="0">
                <a:solidFill>
                  <a:srgbClr val="000000"/>
                </a:solidFill>
                <a:effectLst/>
                <a:latin typeface="Times New Roman" panose="02020603050405020304" pitchFamily="18" charset="0"/>
              </a:rPr>
              <a:t>olur. </a:t>
            </a:r>
          </a:p>
          <a:p>
            <a:r>
              <a:rPr lang="tr-TR" sz="1800" b="0" i="0" dirty="0">
                <a:solidFill>
                  <a:srgbClr val="000000"/>
                </a:solidFill>
                <a:effectLst/>
                <a:latin typeface="Times New Roman" panose="02020603050405020304" pitchFamily="18" charset="0"/>
              </a:rPr>
              <a:t>Ancak önermenin başında “</a:t>
            </a:r>
            <a:r>
              <a:rPr lang="tr-TR" sz="1800" b="0" i="0" dirty="0">
                <a:solidFill>
                  <a:srgbClr val="000000"/>
                </a:solidFill>
                <a:effectLst/>
                <a:latin typeface="Symbol" panose="05050102010706020507" pitchFamily="18" charset="2"/>
              </a:rPr>
              <a:t></a:t>
            </a:r>
            <a:r>
              <a:rPr lang="tr-TR" sz="1800" b="0" i="0" dirty="0">
                <a:solidFill>
                  <a:srgbClr val="000000"/>
                </a:solidFill>
                <a:effectLst/>
                <a:latin typeface="Times New Roman" panose="02020603050405020304" pitchFamily="18" charset="0"/>
              </a:rPr>
              <a:t>” olduğuna göre sonuç (</a:t>
            </a:r>
            <a:r>
              <a:rPr lang="tr-TR" sz="1800" b="1" i="0" dirty="0">
                <a:solidFill>
                  <a:srgbClr val="000000"/>
                </a:solidFill>
                <a:effectLst/>
                <a:latin typeface="Times New Roman" panose="02020603050405020304" pitchFamily="18" charset="0"/>
              </a:rPr>
              <a:t>r</a:t>
            </a:r>
            <a:r>
              <a:rPr lang="tr-TR" sz="1050" b="1" dirty="0">
                <a:solidFill>
                  <a:srgbClr val="000000"/>
                </a:solidFill>
                <a:latin typeface="Times New Roman" panose="02020603050405020304" pitchFamily="18" charset="0"/>
              </a:rPr>
              <a:t>’)’</a:t>
            </a:r>
            <a:r>
              <a:rPr lang="tr-TR" sz="1050" b="1" i="0" dirty="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yani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Times New Roman" panose="02020603050405020304" pitchFamily="18" charset="0"/>
              </a:rPr>
              <a:t>olmaktadır </a:t>
            </a:r>
          </a:p>
          <a:p>
            <a:r>
              <a:rPr lang="tr-TR" sz="1800" b="0" i="0" dirty="0">
                <a:solidFill>
                  <a:srgbClr val="000000"/>
                </a:solidFill>
                <a:effectLst/>
                <a:latin typeface="Times New Roman" panose="02020603050405020304" pitchFamily="18" charset="0"/>
              </a:rPr>
              <a:t>(Bir önermenin çift </a:t>
            </a:r>
            <a:r>
              <a:rPr lang="tr-TR" sz="1800" b="0" i="0" dirty="0" err="1">
                <a:solidFill>
                  <a:srgbClr val="000000"/>
                </a:solidFill>
                <a:effectLst/>
                <a:latin typeface="Times New Roman" panose="02020603050405020304" pitchFamily="18" charset="0"/>
              </a:rPr>
              <a:t>değillemesi</a:t>
            </a:r>
            <a:r>
              <a:rPr lang="tr-TR" sz="1800" b="0" i="0" dirty="0">
                <a:solidFill>
                  <a:srgbClr val="000000"/>
                </a:solidFill>
                <a:effectLst/>
                <a:latin typeface="Times New Roman" panose="02020603050405020304" pitchFamily="18" charset="0"/>
              </a:rPr>
              <a:t> kendisidir). Bu sadeleştirmeler neticesinde bileşik önerme şu hali alır:</a:t>
            </a:r>
          </a:p>
          <a:p>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050" b="1" dirty="0">
                <a:solidFill>
                  <a:srgbClr val="000000"/>
                </a:solidFill>
                <a:latin typeface="Times New Roman" panose="02020603050405020304" pitchFamily="18" charset="0"/>
              </a:rPr>
              <a:t>’</a:t>
            </a:r>
            <a:r>
              <a:rPr lang="tr-TR" sz="1800" b="0" i="0" dirty="0">
                <a:solidFill>
                  <a:srgbClr val="000000"/>
                </a:solidFill>
                <a:effectLst/>
                <a:latin typeface="Times New Roman" panose="02020603050405020304" pitchFamily="18" charset="0"/>
              </a:rPr>
              <a:t>)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dirty="0"/>
              <a:t> </a:t>
            </a:r>
          </a:p>
          <a:p>
            <a:r>
              <a:rPr lang="tr-TR" sz="1800" b="0" i="0" dirty="0">
                <a:solidFill>
                  <a:srgbClr val="000000"/>
                </a:solidFill>
                <a:effectLst/>
                <a:latin typeface="Times New Roman" panose="02020603050405020304" pitchFamily="18" charset="0"/>
              </a:rPr>
              <a:t>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D olduğuna göre (Y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800" b="0" i="0" dirty="0">
                <a:solidFill>
                  <a:srgbClr val="000000"/>
                </a:solidFill>
                <a:effectLst/>
                <a:latin typeface="Times New Roman" panose="02020603050405020304" pitchFamily="18" charset="0"/>
              </a:rPr>
              <a:t>) = D’dur; elde kalan (D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r</a:t>
            </a:r>
            <a:r>
              <a:rPr lang="tr-TR" sz="1800" b="0" i="0" dirty="0">
                <a:solidFill>
                  <a:srgbClr val="000000"/>
                </a:solidFill>
                <a:effectLst/>
                <a:latin typeface="Times New Roman" panose="02020603050405020304" pitchFamily="18" charset="0"/>
              </a:rPr>
              <a:t>) ifadesi de D </a:t>
            </a:r>
            <a:r>
              <a:rPr lang="tr-TR" sz="1800" b="0" i="0" dirty="0">
                <a:solidFill>
                  <a:srgbClr val="000000"/>
                </a:solidFill>
                <a:effectLst/>
                <a:latin typeface="Symbol" panose="05050102010706020507" pitchFamily="18" charset="2"/>
              </a:rPr>
              <a:t> </a:t>
            </a:r>
            <a:r>
              <a:rPr lang="tr-TR" sz="1800" b="1" i="0" dirty="0">
                <a:solidFill>
                  <a:srgbClr val="000000"/>
                </a:solidFill>
                <a:effectLst/>
                <a:latin typeface="Times New Roman" panose="02020603050405020304" pitchFamily="18" charset="0"/>
              </a:rPr>
              <a:t>A </a:t>
            </a:r>
            <a:r>
              <a:rPr lang="tr-TR" sz="1800" b="0" i="0" dirty="0">
                <a:solidFill>
                  <a:srgbClr val="000000"/>
                </a:solidFill>
                <a:effectLst/>
                <a:latin typeface="Times New Roman" panose="02020603050405020304" pitchFamily="18" charset="0"/>
              </a:rPr>
              <a:t>= D gereği </a:t>
            </a:r>
            <a:r>
              <a:rPr lang="tr-TR" sz="1800" b="1" i="0" dirty="0">
                <a:solidFill>
                  <a:srgbClr val="000000"/>
                </a:solidFill>
                <a:effectLst/>
                <a:latin typeface="Times New Roman" panose="02020603050405020304" pitchFamily="18" charset="0"/>
              </a:rPr>
              <a:t>“D” </a:t>
            </a:r>
            <a:r>
              <a:rPr lang="tr-TR" sz="1800" b="0" i="0" dirty="0">
                <a:solidFill>
                  <a:srgbClr val="000000"/>
                </a:solidFill>
                <a:effectLst/>
                <a:latin typeface="Times New Roman" panose="02020603050405020304" pitchFamily="18" charset="0"/>
              </a:rPr>
              <a:t>olmaktadır.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Bu sadeleştirme işlemleri neticesinde elde edilen doğruluk değerleri, ilgili oldukları mümkün doğruluk durumlarıyla birlikte şu şekilde sıralanırlar:</a:t>
            </a:r>
          </a:p>
          <a:p>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1. p = D</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r = D</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q = D </a:t>
            </a:r>
            <a:r>
              <a:rPr lang="tr-TR" sz="1800" b="0" i="0" dirty="0">
                <a:solidFill>
                  <a:srgbClr val="000000"/>
                </a:solidFill>
                <a:effectLst/>
                <a:latin typeface="Times New Roman" panose="02020603050405020304" pitchFamily="18" charset="0"/>
              </a:rPr>
              <a:t>olduğunda sonuç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Y”</a:t>
            </a:r>
            <a:r>
              <a:rPr lang="tr-TR" sz="1800" b="0" i="0" dirty="0" err="1">
                <a:solidFill>
                  <a:srgbClr val="000000"/>
                </a:solidFill>
                <a:effectLst/>
                <a:latin typeface="Times New Roman" panose="02020603050405020304" pitchFamily="18" charset="0"/>
              </a:rPr>
              <a:t>dır</a:t>
            </a:r>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2. p = D</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r = D</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q = Y </a:t>
            </a:r>
            <a:r>
              <a:rPr lang="tr-TR" sz="1800" b="0" i="0" dirty="0">
                <a:solidFill>
                  <a:srgbClr val="000000"/>
                </a:solidFill>
                <a:effectLst/>
                <a:latin typeface="Times New Roman" panose="02020603050405020304" pitchFamily="18" charset="0"/>
              </a:rPr>
              <a:t>olduğunda sonuç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D”</a:t>
            </a:r>
            <a:r>
              <a:rPr lang="tr-TR" sz="1800" b="0" i="0" dirty="0" err="1">
                <a:solidFill>
                  <a:srgbClr val="000000"/>
                </a:solidFill>
                <a:effectLst/>
                <a:latin typeface="Times New Roman" panose="02020603050405020304" pitchFamily="18" charset="0"/>
              </a:rPr>
              <a:t>dur</a:t>
            </a:r>
            <a:r>
              <a:rPr lang="tr-TR" sz="1800" b="0" i="0" dirty="0">
                <a:solidFill>
                  <a:srgbClr val="000000"/>
                </a:solidFill>
                <a:effectLst/>
                <a:latin typeface="Times New Roman" panose="02020603050405020304" pitchFamily="18" charset="0"/>
              </a:rPr>
              <a:t>.</a:t>
            </a:r>
          </a:p>
          <a:p>
            <a:r>
              <a:rPr lang="tr-TR" sz="1800" b="1" i="0" dirty="0">
                <a:solidFill>
                  <a:srgbClr val="000000"/>
                </a:solidFill>
                <a:effectLst/>
                <a:latin typeface="Times New Roman" panose="02020603050405020304" pitchFamily="18" charset="0"/>
              </a:rPr>
              <a:t>3. p = D</a:t>
            </a:r>
            <a:r>
              <a:rPr lang="tr-TR" sz="1800" b="0" i="0" dirty="0">
                <a:solidFill>
                  <a:srgbClr val="000000"/>
                </a:solidFill>
                <a:effectLst/>
                <a:latin typeface="Times New Roman" panose="02020603050405020304" pitchFamily="18" charset="0"/>
              </a:rPr>
              <a:t>, </a:t>
            </a:r>
            <a:r>
              <a:rPr lang="tr-TR" sz="1800" b="1" i="0" dirty="0">
                <a:solidFill>
                  <a:srgbClr val="000000"/>
                </a:solidFill>
                <a:effectLst/>
                <a:latin typeface="Times New Roman" panose="02020603050405020304" pitchFamily="18" charset="0"/>
              </a:rPr>
              <a:t>r = Y </a:t>
            </a:r>
            <a:r>
              <a:rPr lang="tr-TR" sz="1800" b="0" i="0" dirty="0">
                <a:solidFill>
                  <a:srgbClr val="000000"/>
                </a:solidFill>
                <a:effectLst/>
                <a:latin typeface="Times New Roman" panose="02020603050405020304" pitchFamily="18" charset="0"/>
              </a:rPr>
              <a:t>olduğunda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q”</a:t>
            </a:r>
            <a:r>
              <a:rPr lang="tr-TR" sz="1800" b="0" i="0" dirty="0" err="1">
                <a:solidFill>
                  <a:srgbClr val="000000"/>
                </a:solidFill>
                <a:effectLst/>
                <a:latin typeface="Times New Roman" panose="02020603050405020304" pitchFamily="18" charset="0"/>
              </a:rPr>
              <a:t>ya</a:t>
            </a:r>
            <a:r>
              <a:rPr lang="tr-TR" sz="1800" b="0" i="0" dirty="0">
                <a:solidFill>
                  <a:srgbClr val="000000"/>
                </a:solidFill>
                <a:effectLst/>
                <a:latin typeface="Times New Roman" panose="02020603050405020304" pitchFamily="18" charset="0"/>
              </a:rPr>
              <a:t> değer vermek gerekmediğinden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ister </a:t>
            </a:r>
            <a:r>
              <a:rPr lang="tr-TR" sz="1800" b="1" i="0" dirty="0">
                <a:solidFill>
                  <a:srgbClr val="000000"/>
                </a:solidFill>
                <a:effectLst/>
                <a:latin typeface="Times New Roman" panose="02020603050405020304" pitchFamily="18" charset="0"/>
              </a:rPr>
              <a:t>“D” </a:t>
            </a:r>
            <a:r>
              <a:rPr lang="tr-TR" sz="1800" b="0" i="0" dirty="0">
                <a:solidFill>
                  <a:srgbClr val="000000"/>
                </a:solidFill>
                <a:effectLst/>
                <a:latin typeface="Times New Roman" panose="02020603050405020304" pitchFamily="18" charset="0"/>
              </a:rPr>
              <a:t>ister </a:t>
            </a:r>
            <a:r>
              <a:rPr lang="tr-TR" sz="1800" b="1" i="0" dirty="0">
                <a:solidFill>
                  <a:srgbClr val="000000"/>
                </a:solidFill>
                <a:effectLst/>
                <a:latin typeface="Times New Roman" panose="02020603050405020304" pitchFamily="18" charset="0"/>
              </a:rPr>
              <a:t>“Y” </a:t>
            </a:r>
            <a:r>
              <a:rPr lang="tr-TR" sz="1800" b="0" i="0" dirty="0">
                <a:solidFill>
                  <a:srgbClr val="000000"/>
                </a:solidFill>
                <a:effectLst/>
                <a:latin typeface="Times New Roman" panose="02020603050405020304" pitchFamily="18" charset="0"/>
              </a:rPr>
              <a:t>olsun sonuç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D”</a:t>
            </a:r>
            <a:r>
              <a:rPr lang="tr-TR" sz="1800" b="0" i="0" dirty="0" err="1">
                <a:solidFill>
                  <a:srgbClr val="000000"/>
                </a:solidFill>
                <a:effectLst/>
                <a:latin typeface="Times New Roman" panose="02020603050405020304" pitchFamily="18" charset="0"/>
              </a:rPr>
              <a:t>dur</a:t>
            </a:r>
            <a:r>
              <a:rPr lang="tr-TR" sz="1800" b="0" i="0" dirty="0">
                <a:solidFill>
                  <a:srgbClr val="000000"/>
                </a:solidFill>
                <a:effectLst/>
                <a:latin typeface="Times New Roman" panose="02020603050405020304" pitchFamily="18" charset="0"/>
              </a:rPr>
              <a:t>.</a:t>
            </a:r>
            <a:r>
              <a:rPr lang="tr-TR" dirty="0"/>
              <a:t> </a:t>
            </a:r>
          </a:p>
          <a:p>
            <a:r>
              <a:rPr lang="tr-TR" sz="1800" b="1" i="0" dirty="0">
                <a:solidFill>
                  <a:srgbClr val="000000"/>
                </a:solidFill>
                <a:effectLst/>
                <a:latin typeface="Times New Roman" panose="02020603050405020304" pitchFamily="18" charset="0"/>
              </a:rPr>
              <a:t>4. p = Y </a:t>
            </a:r>
            <a:r>
              <a:rPr lang="tr-TR" sz="1800" b="0" i="0" dirty="0">
                <a:solidFill>
                  <a:srgbClr val="000000"/>
                </a:solidFill>
                <a:effectLst/>
                <a:latin typeface="Times New Roman" panose="02020603050405020304" pitchFamily="18" charset="0"/>
              </a:rPr>
              <a:t>olduğunda ne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q”</a:t>
            </a:r>
            <a:r>
              <a:rPr lang="tr-TR" sz="1800" b="0" i="0" dirty="0" err="1">
                <a:solidFill>
                  <a:srgbClr val="000000"/>
                </a:solidFill>
                <a:effectLst/>
                <a:latin typeface="Times New Roman" panose="02020603050405020304" pitchFamily="18" charset="0"/>
              </a:rPr>
              <a:t>ya</a:t>
            </a:r>
            <a:r>
              <a:rPr lang="tr-TR" sz="1800" b="0" i="0" dirty="0">
                <a:solidFill>
                  <a:srgbClr val="000000"/>
                </a:solidFill>
                <a:effectLst/>
                <a:latin typeface="Times New Roman" panose="02020603050405020304" pitchFamily="18" charset="0"/>
              </a:rPr>
              <a:t> ne de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r”</a:t>
            </a:r>
            <a:r>
              <a:rPr lang="tr-TR" sz="1800" b="0" i="0" dirty="0" err="1">
                <a:solidFill>
                  <a:srgbClr val="000000"/>
                </a:solidFill>
                <a:effectLst/>
                <a:latin typeface="Times New Roman" panose="02020603050405020304" pitchFamily="18" charset="0"/>
              </a:rPr>
              <a:t>ye</a:t>
            </a:r>
            <a:r>
              <a:rPr lang="tr-TR" sz="1800" b="0" i="0" dirty="0">
                <a:solidFill>
                  <a:srgbClr val="000000"/>
                </a:solidFill>
                <a:effectLst/>
                <a:latin typeface="Times New Roman" panose="02020603050405020304" pitchFamily="18" charset="0"/>
              </a:rPr>
              <a:t> değer vermek gerekmediğinden </a:t>
            </a:r>
            <a:r>
              <a:rPr lang="tr-TR" sz="1800" b="1" i="0" dirty="0">
                <a:solidFill>
                  <a:srgbClr val="000000"/>
                </a:solidFill>
                <a:effectLst/>
                <a:latin typeface="Times New Roman" panose="02020603050405020304" pitchFamily="18" charset="0"/>
              </a:rPr>
              <a:t>“q” </a:t>
            </a:r>
            <a:r>
              <a:rPr lang="tr-TR" sz="1800" b="0" i="0" dirty="0">
                <a:solidFill>
                  <a:srgbClr val="000000"/>
                </a:solidFill>
                <a:effectLst/>
                <a:latin typeface="Times New Roman" panose="02020603050405020304" pitchFamily="18" charset="0"/>
              </a:rPr>
              <a:t>ve </a:t>
            </a:r>
            <a:r>
              <a:rPr lang="tr-TR" sz="1800" b="1" i="0" dirty="0">
                <a:solidFill>
                  <a:srgbClr val="000000"/>
                </a:solidFill>
                <a:effectLst/>
                <a:latin typeface="Times New Roman" panose="02020603050405020304" pitchFamily="18" charset="0"/>
              </a:rPr>
              <a:t>“r” </a:t>
            </a:r>
            <a:r>
              <a:rPr lang="tr-TR" sz="1800" b="0" i="0" dirty="0">
                <a:solidFill>
                  <a:srgbClr val="000000"/>
                </a:solidFill>
                <a:effectLst/>
                <a:latin typeface="Times New Roman" panose="02020603050405020304" pitchFamily="18" charset="0"/>
              </a:rPr>
              <a:t>ister </a:t>
            </a:r>
            <a:r>
              <a:rPr lang="tr-TR" sz="1800" b="1" i="0" dirty="0">
                <a:solidFill>
                  <a:srgbClr val="000000"/>
                </a:solidFill>
                <a:effectLst/>
                <a:latin typeface="Times New Roman" panose="02020603050405020304" pitchFamily="18" charset="0"/>
              </a:rPr>
              <a:t>“D” </a:t>
            </a:r>
            <a:r>
              <a:rPr lang="tr-TR" sz="1800" b="0" i="0" dirty="0">
                <a:solidFill>
                  <a:srgbClr val="000000"/>
                </a:solidFill>
                <a:effectLst/>
                <a:latin typeface="Times New Roman" panose="02020603050405020304" pitchFamily="18" charset="0"/>
              </a:rPr>
              <a:t>ister </a:t>
            </a:r>
            <a:r>
              <a:rPr lang="tr-TR" sz="1800" b="1" i="0" dirty="0">
                <a:solidFill>
                  <a:srgbClr val="000000"/>
                </a:solidFill>
                <a:effectLst/>
                <a:latin typeface="Times New Roman" panose="02020603050405020304" pitchFamily="18" charset="0"/>
              </a:rPr>
              <a:t>“Y” </a:t>
            </a:r>
            <a:r>
              <a:rPr lang="tr-TR" sz="1800" b="0" i="0" dirty="0">
                <a:solidFill>
                  <a:srgbClr val="000000"/>
                </a:solidFill>
                <a:effectLst/>
                <a:latin typeface="Times New Roman" panose="02020603050405020304" pitchFamily="18" charset="0"/>
              </a:rPr>
              <a:t>olsun sonuç </a:t>
            </a:r>
            <a:r>
              <a:rPr lang="tr-TR" sz="1800" b="1" i="0" dirty="0">
                <a:solidFill>
                  <a:srgbClr val="000000"/>
                </a:solidFill>
                <a:effectLst/>
                <a:latin typeface="Times New Roman" panose="02020603050405020304" pitchFamily="18" charset="0"/>
              </a:rPr>
              <a:t>“</a:t>
            </a:r>
            <a:r>
              <a:rPr lang="tr-TR" sz="1800" b="1" i="0" dirty="0" err="1">
                <a:solidFill>
                  <a:srgbClr val="000000"/>
                </a:solidFill>
                <a:effectLst/>
                <a:latin typeface="Times New Roman" panose="02020603050405020304" pitchFamily="18" charset="0"/>
              </a:rPr>
              <a:t>D”</a:t>
            </a:r>
            <a:r>
              <a:rPr lang="tr-TR" sz="1800" b="0" i="0" dirty="0" err="1">
                <a:solidFill>
                  <a:srgbClr val="000000"/>
                </a:solidFill>
                <a:effectLst/>
                <a:latin typeface="Times New Roman" panose="02020603050405020304" pitchFamily="18" charset="0"/>
              </a:rPr>
              <a:t>dur</a:t>
            </a:r>
            <a:r>
              <a:rPr lang="tr-TR" sz="1800" b="0" i="0" dirty="0">
                <a:solidFill>
                  <a:srgbClr val="000000"/>
                </a:solidFill>
                <a:effectLst/>
                <a:latin typeface="Times New Roman" panose="02020603050405020304" pitchFamily="18" charset="0"/>
              </a:rPr>
              <a:t>.</a:t>
            </a:r>
          </a:p>
          <a:p>
            <a:br>
              <a:rPr lang="tr-TR" dirty="0"/>
            </a:br>
            <a:br>
              <a:rPr lang="tr-TR" dirty="0"/>
            </a:br>
            <a:endParaRPr lang="tr-TR" dirty="0"/>
          </a:p>
        </p:txBody>
      </p:sp>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1200329"/>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pPr algn="just"/>
            <a:br>
              <a:rPr lang="tr-TR" dirty="0"/>
            </a:br>
            <a:r>
              <a:rPr lang="tr-TR" dirty="0"/>
              <a:t> </a:t>
            </a:r>
            <a:br>
              <a:rPr lang="tr-TR" dirty="0"/>
            </a:br>
            <a:endParaRPr lang="tr-TR" dirty="0"/>
          </a:p>
        </p:txBody>
      </p:sp>
      <p:sp>
        <p:nvSpPr>
          <p:cNvPr id="5" name="Metin kutusu 4">
            <a:extLst>
              <a:ext uri="{FF2B5EF4-FFF2-40B4-BE49-F238E27FC236}">
                <a16:creationId xmlns:a16="http://schemas.microsoft.com/office/drawing/2014/main" id="{9323ED9F-5EB2-B572-10CE-A8A7164017DC}"/>
              </a:ext>
            </a:extLst>
          </p:cNvPr>
          <p:cNvSpPr txBox="1"/>
          <p:nvPr/>
        </p:nvSpPr>
        <p:spPr>
          <a:xfrm>
            <a:off x="493776" y="329184"/>
            <a:ext cx="10204704" cy="3970318"/>
          </a:xfrm>
          <a:prstGeom prst="rect">
            <a:avLst/>
          </a:prstGeom>
          <a:noFill/>
        </p:spPr>
        <p:txBody>
          <a:bodyPr wrap="square">
            <a:spAutoFit/>
          </a:bodyPr>
          <a:lstStyle/>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Quine yöntemiyle sadeleştirme işleminde, sadece bir önermeye doğruluk değeri verilmesiyle bir sonuç doğruluk değeri elde edilebiliyorsa bu değer, doğruluk tablosundaki dört farklı mümkün doğruluk durumunun değeridir. Eğer iki önermeye doğruluk değeri verilmesiyle bir sonuç doğruluk değeri elde edilebiliyorsa bu değer, doğruluk tablosundaki iki farklı mümkün doğruluk durumunun değeridir. Sonuç doğruluk değerinin elde edilebilmesi için üç önermeye de doğruluk değeri verilmesi gerekmişse elde edilen doğruluk değeri doğruluk tablosundaki tek bir mümkün doğruluk durumunun değeri olmaktadır.</a:t>
            </a:r>
          </a:p>
          <a:p>
            <a:r>
              <a:rPr lang="tr-TR" sz="1800" b="0" i="0" dirty="0">
                <a:solidFill>
                  <a:srgbClr val="000000"/>
                </a:solidFill>
                <a:effectLst/>
                <a:latin typeface="Times New Roman" panose="02020603050405020304" pitchFamily="18" charset="0"/>
              </a:rPr>
              <a:t>Yukarıdaki değerlerin tabloya işlenmesi şu şekilde yapılacaktır:</a:t>
            </a:r>
          </a:p>
          <a:p>
            <a:r>
              <a:rPr lang="tr-TR" sz="1800" b="1" i="0" dirty="0">
                <a:solidFill>
                  <a:srgbClr val="000000"/>
                </a:solidFill>
                <a:effectLst/>
                <a:latin typeface="Times New Roman" panose="02020603050405020304" pitchFamily="18" charset="0"/>
              </a:rPr>
              <a:t>1. Durum için</a:t>
            </a:r>
            <a:r>
              <a:rPr lang="tr-TR" dirty="0"/>
              <a:t>                         </a:t>
            </a:r>
            <a:r>
              <a:rPr lang="tr-TR" sz="1800" b="1" i="0" dirty="0">
                <a:solidFill>
                  <a:srgbClr val="000000"/>
                </a:solidFill>
                <a:effectLst/>
                <a:latin typeface="Times New Roman" panose="02020603050405020304" pitchFamily="18" charset="0"/>
              </a:rPr>
              <a:t>2. Durum için</a:t>
            </a:r>
            <a:r>
              <a:rPr lang="tr-TR" dirty="0"/>
              <a:t>                   </a:t>
            </a:r>
            <a:r>
              <a:rPr lang="tr-TR" sz="1800" b="1" i="0" dirty="0">
                <a:solidFill>
                  <a:srgbClr val="000000"/>
                </a:solidFill>
                <a:effectLst/>
                <a:latin typeface="Times New Roman" panose="02020603050405020304" pitchFamily="18" charset="0"/>
              </a:rPr>
              <a:t>3. Durum için</a:t>
            </a:r>
            <a:r>
              <a:rPr lang="tr-TR" dirty="0"/>
              <a:t>                     </a:t>
            </a:r>
            <a:r>
              <a:rPr lang="tr-TR" sz="1800" b="1" i="0" dirty="0">
                <a:solidFill>
                  <a:srgbClr val="000000"/>
                </a:solidFill>
                <a:effectLst/>
                <a:latin typeface="Times New Roman" panose="02020603050405020304" pitchFamily="18" charset="0"/>
              </a:rPr>
              <a:t>4. Durum için</a:t>
            </a:r>
            <a:r>
              <a:rPr lang="tr-TR" dirty="0"/>
              <a:t> </a:t>
            </a:r>
            <a:br>
              <a:rPr lang="tr-TR" dirty="0"/>
            </a:br>
            <a:r>
              <a:rPr lang="tr-TR" dirty="0"/>
              <a:t> </a:t>
            </a:r>
            <a:br>
              <a:rPr lang="tr-TR" dirty="0"/>
            </a:br>
            <a:br>
              <a:rPr lang="tr-TR" dirty="0"/>
            </a:br>
            <a:br>
              <a:rPr lang="tr-TR" dirty="0"/>
            </a:br>
            <a:r>
              <a:rPr lang="tr-TR" dirty="0"/>
              <a:t> </a:t>
            </a:r>
            <a:br>
              <a:rPr lang="tr-TR" dirty="0"/>
            </a:br>
            <a:endParaRPr lang="tr-TR" dirty="0"/>
          </a:p>
        </p:txBody>
      </p:sp>
      <p:pic>
        <p:nvPicPr>
          <p:cNvPr id="9" name="Resim 8">
            <a:extLst>
              <a:ext uri="{FF2B5EF4-FFF2-40B4-BE49-F238E27FC236}">
                <a16:creationId xmlns:a16="http://schemas.microsoft.com/office/drawing/2014/main" id="{CC6CC58F-0B72-CD33-D165-D7AF766C7EC7}"/>
              </a:ext>
            </a:extLst>
          </p:cNvPr>
          <p:cNvPicPr>
            <a:picLocks noChangeAspect="1"/>
          </p:cNvPicPr>
          <p:nvPr/>
        </p:nvPicPr>
        <p:blipFill>
          <a:blip r:embed="rId2"/>
          <a:stretch>
            <a:fillRect/>
          </a:stretch>
        </p:blipFill>
        <p:spPr>
          <a:xfrm>
            <a:off x="493776" y="2857500"/>
            <a:ext cx="1933931" cy="2336292"/>
          </a:xfrm>
          <a:prstGeom prst="rect">
            <a:avLst/>
          </a:prstGeom>
        </p:spPr>
      </p:pic>
      <p:pic>
        <p:nvPicPr>
          <p:cNvPr id="11" name="Resim 10">
            <a:extLst>
              <a:ext uri="{FF2B5EF4-FFF2-40B4-BE49-F238E27FC236}">
                <a16:creationId xmlns:a16="http://schemas.microsoft.com/office/drawing/2014/main" id="{F78C072A-CEF5-3BF8-8E9E-E7F99E9967BA}"/>
              </a:ext>
            </a:extLst>
          </p:cNvPr>
          <p:cNvPicPr>
            <a:picLocks noChangeAspect="1"/>
          </p:cNvPicPr>
          <p:nvPr/>
        </p:nvPicPr>
        <p:blipFill>
          <a:blip r:embed="rId3"/>
          <a:stretch>
            <a:fillRect/>
          </a:stretch>
        </p:blipFill>
        <p:spPr>
          <a:xfrm>
            <a:off x="2847213" y="2817959"/>
            <a:ext cx="2045055" cy="2458129"/>
          </a:xfrm>
          <a:prstGeom prst="rect">
            <a:avLst/>
          </a:prstGeom>
        </p:spPr>
      </p:pic>
      <p:pic>
        <p:nvPicPr>
          <p:cNvPr id="13" name="Resim 12">
            <a:extLst>
              <a:ext uri="{FF2B5EF4-FFF2-40B4-BE49-F238E27FC236}">
                <a16:creationId xmlns:a16="http://schemas.microsoft.com/office/drawing/2014/main" id="{0D4A7DB2-5D0C-357D-729F-D7A7E37E6E82}"/>
              </a:ext>
            </a:extLst>
          </p:cNvPr>
          <p:cNvPicPr>
            <a:picLocks noChangeAspect="1"/>
          </p:cNvPicPr>
          <p:nvPr/>
        </p:nvPicPr>
        <p:blipFill>
          <a:blip r:embed="rId4"/>
          <a:stretch>
            <a:fillRect/>
          </a:stretch>
        </p:blipFill>
        <p:spPr>
          <a:xfrm>
            <a:off x="5160645" y="2857500"/>
            <a:ext cx="2006631" cy="2418588"/>
          </a:xfrm>
          <a:prstGeom prst="rect">
            <a:avLst/>
          </a:prstGeom>
        </p:spPr>
      </p:pic>
      <p:pic>
        <p:nvPicPr>
          <p:cNvPr id="15" name="Resim 14">
            <a:extLst>
              <a:ext uri="{FF2B5EF4-FFF2-40B4-BE49-F238E27FC236}">
                <a16:creationId xmlns:a16="http://schemas.microsoft.com/office/drawing/2014/main" id="{A200F33F-452C-AABB-283C-B91E38C93F3F}"/>
              </a:ext>
            </a:extLst>
          </p:cNvPr>
          <p:cNvPicPr>
            <a:picLocks noChangeAspect="1"/>
          </p:cNvPicPr>
          <p:nvPr/>
        </p:nvPicPr>
        <p:blipFill>
          <a:blip r:embed="rId5"/>
          <a:stretch>
            <a:fillRect/>
          </a:stretch>
        </p:blipFill>
        <p:spPr>
          <a:xfrm>
            <a:off x="7435653" y="2857500"/>
            <a:ext cx="2032921" cy="2418588"/>
          </a:xfrm>
          <a:prstGeom prst="rect">
            <a:avLst/>
          </a:prstGeom>
        </p:spPr>
      </p:pic>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896</TotalTime>
  <Words>2134</Words>
  <Application>Microsoft Office PowerPoint</Application>
  <PresentationFormat>Geniş ekran</PresentationFormat>
  <Paragraphs>192</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Aptos</vt:lpstr>
      <vt:lpstr>Aptos Display</vt:lpstr>
      <vt:lpstr>Arial</vt:lpstr>
      <vt:lpstr>Cambria Math</vt:lpstr>
      <vt:lpstr>Symbol</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3</cp:revision>
  <dcterms:created xsi:type="dcterms:W3CDTF">2025-03-11T06:22:47Z</dcterms:created>
  <dcterms:modified xsi:type="dcterms:W3CDTF">2025-03-27T12:01:40Z</dcterms:modified>
</cp:coreProperties>
</file>